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797675" cy="9928225"/>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2"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sk-SK" sz="1800" b="0" strike="noStrike" spc="-1">
                <a:solidFill>
                  <a:srgbClr val="000000"/>
                </a:solidFill>
                <a:latin typeface="Gill Sans MT"/>
              </a:rPr>
              <a:t>Kliknúť pre presun snímky</a:t>
            </a:r>
          </a:p>
        </p:txBody>
      </p:sp>
      <p:sp>
        <p:nvSpPr>
          <p:cNvPr id="93" name="PlaceHolder 2"/>
          <p:cNvSpPr>
            <a:spLocks noGrp="1"/>
          </p:cNvSpPr>
          <p:nvPr>
            <p:ph type="body"/>
          </p:nvPr>
        </p:nvSpPr>
        <p:spPr>
          <a:xfrm>
            <a:off x="756000" y="5078520"/>
            <a:ext cx="6047640" cy="4811040"/>
          </a:xfrm>
          <a:prstGeom prst="rect">
            <a:avLst/>
          </a:prstGeom>
        </p:spPr>
        <p:txBody>
          <a:bodyPr lIns="0" tIns="0" rIns="0" bIns="0">
            <a:noAutofit/>
          </a:bodyPr>
          <a:lstStyle/>
          <a:p>
            <a:r>
              <a:rPr lang="sk-SK" sz="2000" b="0" strike="noStrike" spc="-1">
                <a:latin typeface="Arial"/>
              </a:rPr>
              <a:t>Kliknúť pre úpravu formátu poznámok</a:t>
            </a:r>
          </a:p>
        </p:txBody>
      </p:sp>
      <p:sp>
        <p:nvSpPr>
          <p:cNvPr id="94" name="PlaceHolder 3"/>
          <p:cNvSpPr>
            <a:spLocks noGrp="1"/>
          </p:cNvSpPr>
          <p:nvPr>
            <p:ph type="hdr"/>
          </p:nvPr>
        </p:nvSpPr>
        <p:spPr>
          <a:xfrm>
            <a:off x="0" y="0"/>
            <a:ext cx="3280680" cy="534240"/>
          </a:xfrm>
          <a:prstGeom prst="rect">
            <a:avLst/>
          </a:prstGeom>
        </p:spPr>
        <p:txBody>
          <a:bodyPr lIns="0" tIns="0" rIns="0" bIns="0">
            <a:noAutofit/>
          </a:bodyPr>
          <a:lstStyle/>
          <a:p>
            <a:r>
              <a:rPr lang="sk-SK" sz="1400" b="0" strike="noStrike" spc="-1">
                <a:latin typeface="Times New Roman"/>
              </a:rPr>
              <a:t>&lt;hlavička&gt;</a:t>
            </a:r>
          </a:p>
        </p:txBody>
      </p:sp>
      <p:sp>
        <p:nvSpPr>
          <p:cNvPr id="95"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sk-SK" sz="1400" b="0" strike="noStrike" spc="-1">
                <a:latin typeface="Times New Roman"/>
              </a:rPr>
              <a:t>&lt;dátum/čas&gt;</a:t>
            </a:r>
          </a:p>
        </p:txBody>
      </p:sp>
      <p:sp>
        <p:nvSpPr>
          <p:cNvPr id="96" name="PlaceHolder 5"/>
          <p:cNvSpPr>
            <a:spLocks noGrp="1"/>
          </p:cNvSpPr>
          <p:nvPr>
            <p:ph type="ftr"/>
          </p:nvPr>
        </p:nvSpPr>
        <p:spPr>
          <a:xfrm>
            <a:off x="0" y="10157400"/>
            <a:ext cx="3280680" cy="534240"/>
          </a:xfrm>
          <a:prstGeom prst="rect">
            <a:avLst/>
          </a:prstGeom>
        </p:spPr>
        <p:txBody>
          <a:bodyPr lIns="0" tIns="0" rIns="0" bIns="0" anchor="b">
            <a:noAutofit/>
          </a:bodyPr>
          <a:lstStyle/>
          <a:p>
            <a:r>
              <a:rPr lang="sk-SK" sz="1400" b="0" strike="noStrike" spc="-1">
                <a:latin typeface="Times New Roman"/>
              </a:rPr>
              <a:t>&lt;päta&gt;</a:t>
            </a:r>
          </a:p>
        </p:txBody>
      </p:sp>
      <p:sp>
        <p:nvSpPr>
          <p:cNvPr id="97"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AFD62F86-C300-4C0E-9D6E-42900FC1B5B3}" type="slidenum">
              <a:rPr lang="sk-SK" sz="1400" b="0" strike="noStrike" spc="-1">
                <a:latin typeface="Times New Roman"/>
              </a:rPr>
              <a:t>‹#›</a:t>
            </a:fld>
            <a:endParaRPr lang="sk-SK" sz="1400" b="0" strike="noStrike" spc="-1">
              <a:latin typeface="Times New Roman"/>
            </a:endParaRPr>
          </a:p>
        </p:txBody>
      </p:sp>
    </p:spTree>
    <p:extLst>
      <p:ext uri="{BB962C8B-B14F-4D97-AF65-F5344CB8AC3E}">
        <p14:creationId xmlns:p14="http://schemas.microsoft.com/office/powerpoint/2010/main" val="5604106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noRot="1" noChangeAspect="1"/>
          </p:cNvSpPr>
          <p:nvPr>
            <p:ph type="sldImg"/>
          </p:nvPr>
        </p:nvSpPr>
        <p:spPr>
          <a:xfrm>
            <a:off x="917575" y="744538"/>
            <a:ext cx="4962525" cy="3722687"/>
          </a:xfrm>
          <a:prstGeom prst="rect">
            <a:avLst/>
          </a:prstGeom>
        </p:spPr>
      </p:sp>
      <p:sp>
        <p:nvSpPr>
          <p:cNvPr id="160" name="PlaceHolder 2"/>
          <p:cNvSpPr>
            <a:spLocks noGrp="1"/>
          </p:cNvSpPr>
          <p:nvPr>
            <p:ph type="body"/>
          </p:nvPr>
        </p:nvSpPr>
        <p:spPr>
          <a:xfrm>
            <a:off x="679320" y="4716360"/>
            <a:ext cx="5438520" cy="4466880"/>
          </a:xfrm>
          <a:prstGeom prst="rect">
            <a:avLst/>
          </a:prstGeom>
        </p:spPr>
        <p:txBody>
          <a:bodyPr>
            <a:noAutofit/>
          </a:bodyPr>
          <a:lstStyle/>
          <a:p>
            <a:endParaRPr lang="sk-SK" sz="2000" b="0" strike="noStrike" spc="-1">
              <a:latin typeface="Arial"/>
            </a:endParaRPr>
          </a:p>
        </p:txBody>
      </p:sp>
      <p:sp>
        <p:nvSpPr>
          <p:cNvPr id="161" name="TextShape 3"/>
          <p:cNvSpPr txBox="1"/>
          <p:nvPr/>
        </p:nvSpPr>
        <p:spPr>
          <a:xfrm>
            <a:off x="3849840" y="9429840"/>
            <a:ext cx="2945880" cy="496440"/>
          </a:xfrm>
          <a:prstGeom prst="rect">
            <a:avLst/>
          </a:prstGeom>
          <a:noFill/>
          <a:ln>
            <a:noFill/>
          </a:ln>
        </p:spPr>
        <p:txBody>
          <a:bodyPr anchor="b">
            <a:noAutofit/>
          </a:bodyPr>
          <a:lstStyle/>
          <a:p>
            <a:pPr algn="r">
              <a:lnSpc>
                <a:spcPct val="100000"/>
              </a:lnSpc>
            </a:pPr>
            <a:fld id="{AD5643FA-6CC0-44C6-A3B7-4F3CC7B5D9C3}" type="slidenum">
              <a:rPr lang="sk-SK" sz="1200" b="0" strike="noStrike" spc="-1">
                <a:solidFill>
                  <a:srgbClr val="000000"/>
                </a:solidFill>
                <a:latin typeface="+mn-lt"/>
                <a:ea typeface="+mn-ea"/>
              </a:rPr>
              <a:t>1</a:t>
            </a:fld>
            <a:endParaRPr lang="sk-SK"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34" name="PlaceHolder 2"/>
          <p:cNvSpPr>
            <a:spLocks noGrp="1"/>
          </p:cNvSpPr>
          <p:nvPr>
            <p:ph type="body"/>
          </p:nvPr>
        </p:nvSpPr>
        <p:spPr>
          <a:xfrm>
            <a:off x="457200" y="1219320"/>
            <a:ext cx="822924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35" name="PlaceHolder 3"/>
          <p:cNvSpPr>
            <a:spLocks noGrp="1"/>
          </p:cNvSpPr>
          <p:nvPr>
            <p:ph type="body"/>
          </p:nvPr>
        </p:nvSpPr>
        <p:spPr>
          <a:xfrm>
            <a:off x="457200" y="3798720"/>
            <a:ext cx="822924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37" name="PlaceHolder 2"/>
          <p:cNvSpPr>
            <a:spLocks noGrp="1"/>
          </p:cNvSpPr>
          <p:nvPr>
            <p:ph type="body"/>
          </p:nvPr>
        </p:nvSpPr>
        <p:spPr>
          <a:xfrm>
            <a:off x="45720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38" name="PlaceHolder 3"/>
          <p:cNvSpPr>
            <a:spLocks noGrp="1"/>
          </p:cNvSpPr>
          <p:nvPr>
            <p:ph type="body"/>
          </p:nvPr>
        </p:nvSpPr>
        <p:spPr>
          <a:xfrm>
            <a:off x="467424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39" name="PlaceHolder 4"/>
          <p:cNvSpPr>
            <a:spLocks noGrp="1"/>
          </p:cNvSpPr>
          <p:nvPr>
            <p:ph type="body"/>
          </p:nvPr>
        </p:nvSpPr>
        <p:spPr>
          <a:xfrm>
            <a:off x="457200" y="37987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40" name="PlaceHolder 5"/>
          <p:cNvSpPr>
            <a:spLocks noGrp="1"/>
          </p:cNvSpPr>
          <p:nvPr>
            <p:ph type="body"/>
          </p:nvPr>
        </p:nvSpPr>
        <p:spPr>
          <a:xfrm>
            <a:off x="4674240" y="37987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42" name="PlaceHolder 2"/>
          <p:cNvSpPr>
            <a:spLocks noGrp="1"/>
          </p:cNvSpPr>
          <p:nvPr>
            <p:ph type="body"/>
          </p:nvPr>
        </p:nvSpPr>
        <p:spPr>
          <a:xfrm>
            <a:off x="457200" y="12193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43" name="PlaceHolder 3"/>
          <p:cNvSpPr>
            <a:spLocks noGrp="1"/>
          </p:cNvSpPr>
          <p:nvPr>
            <p:ph type="body"/>
          </p:nvPr>
        </p:nvSpPr>
        <p:spPr>
          <a:xfrm>
            <a:off x="3239640" y="12193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44" name="PlaceHolder 4"/>
          <p:cNvSpPr>
            <a:spLocks noGrp="1"/>
          </p:cNvSpPr>
          <p:nvPr>
            <p:ph type="body"/>
          </p:nvPr>
        </p:nvSpPr>
        <p:spPr>
          <a:xfrm>
            <a:off x="6022080" y="12193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45" name="PlaceHolder 5"/>
          <p:cNvSpPr>
            <a:spLocks noGrp="1"/>
          </p:cNvSpPr>
          <p:nvPr>
            <p:ph type="body"/>
          </p:nvPr>
        </p:nvSpPr>
        <p:spPr>
          <a:xfrm>
            <a:off x="457200" y="37987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46" name="PlaceHolder 6"/>
          <p:cNvSpPr>
            <a:spLocks noGrp="1"/>
          </p:cNvSpPr>
          <p:nvPr>
            <p:ph type="body"/>
          </p:nvPr>
        </p:nvSpPr>
        <p:spPr>
          <a:xfrm>
            <a:off x="3239640" y="37987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47" name="PlaceHolder 7"/>
          <p:cNvSpPr>
            <a:spLocks noGrp="1"/>
          </p:cNvSpPr>
          <p:nvPr>
            <p:ph type="body"/>
          </p:nvPr>
        </p:nvSpPr>
        <p:spPr>
          <a:xfrm>
            <a:off x="6022080" y="37987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57" name="PlaceHolder 2"/>
          <p:cNvSpPr>
            <a:spLocks noGrp="1"/>
          </p:cNvSpPr>
          <p:nvPr>
            <p:ph type="subTitle"/>
          </p:nvPr>
        </p:nvSpPr>
        <p:spPr>
          <a:xfrm>
            <a:off x="457200" y="1219320"/>
            <a:ext cx="8229240" cy="4937400"/>
          </a:xfrm>
          <a:prstGeom prst="rect">
            <a:avLst/>
          </a:prstGeom>
        </p:spPr>
        <p:txBody>
          <a:bodyPr lIns="0" tIns="0" rIns="0" bIns="0" anchor="ctr">
            <a:noAutofit/>
          </a:bodyPr>
          <a:lstStyle/>
          <a:p>
            <a:pPr algn="ctr"/>
            <a:endParaRPr lang="sk-SK"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59" name="PlaceHolder 2"/>
          <p:cNvSpPr>
            <a:spLocks noGrp="1"/>
          </p:cNvSpPr>
          <p:nvPr>
            <p:ph type="body"/>
          </p:nvPr>
        </p:nvSpPr>
        <p:spPr>
          <a:xfrm>
            <a:off x="457200" y="1219320"/>
            <a:ext cx="8229240" cy="493740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61" name="PlaceHolder 2"/>
          <p:cNvSpPr>
            <a:spLocks noGrp="1"/>
          </p:cNvSpPr>
          <p:nvPr>
            <p:ph type="body"/>
          </p:nvPr>
        </p:nvSpPr>
        <p:spPr>
          <a:xfrm>
            <a:off x="457200" y="1219320"/>
            <a:ext cx="4015800" cy="493740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62" name="PlaceHolder 3"/>
          <p:cNvSpPr>
            <a:spLocks noGrp="1"/>
          </p:cNvSpPr>
          <p:nvPr>
            <p:ph type="body"/>
          </p:nvPr>
        </p:nvSpPr>
        <p:spPr>
          <a:xfrm>
            <a:off x="4674240" y="1219320"/>
            <a:ext cx="4015800" cy="493740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4" name="PlaceHolder 1"/>
          <p:cNvSpPr>
            <a:spLocks noGrp="1"/>
          </p:cNvSpPr>
          <p:nvPr>
            <p:ph type="subTitle"/>
          </p:nvPr>
        </p:nvSpPr>
        <p:spPr>
          <a:xfrm>
            <a:off x="457200" y="152280"/>
            <a:ext cx="8229240" cy="4592160"/>
          </a:xfrm>
          <a:prstGeom prst="rect">
            <a:avLst/>
          </a:prstGeom>
        </p:spPr>
        <p:txBody>
          <a:bodyPr lIns="0" tIns="0" rIns="0" bIns="0" anchor="ctr">
            <a:noAutofit/>
          </a:bodyPr>
          <a:lstStyle/>
          <a:p>
            <a:pPr algn="ctr"/>
            <a:endParaRPr lang="sk-SK"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66" name="PlaceHolder 2"/>
          <p:cNvSpPr>
            <a:spLocks noGrp="1"/>
          </p:cNvSpPr>
          <p:nvPr>
            <p:ph type="body"/>
          </p:nvPr>
        </p:nvSpPr>
        <p:spPr>
          <a:xfrm>
            <a:off x="45720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67" name="PlaceHolder 3"/>
          <p:cNvSpPr>
            <a:spLocks noGrp="1"/>
          </p:cNvSpPr>
          <p:nvPr>
            <p:ph type="body"/>
          </p:nvPr>
        </p:nvSpPr>
        <p:spPr>
          <a:xfrm>
            <a:off x="4674240" y="1219320"/>
            <a:ext cx="4015800" cy="493740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68" name="PlaceHolder 4"/>
          <p:cNvSpPr>
            <a:spLocks noGrp="1"/>
          </p:cNvSpPr>
          <p:nvPr>
            <p:ph type="body"/>
          </p:nvPr>
        </p:nvSpPr>
        <p:spPr>
          <a:xfrm>
            <a:off x="457200" y="37987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13" name="PlaceHolder 2"/>
          <p:cNvSpPr>
            <a:spLocks noGrp="1"/>
          </p:cNvSpPr>
          <p:nvPr>
            <p:ph type="subTitle"/>
          </p:nvPr>
        </p:nvSpPr>
        <p:spPr>
          <a:xfrm>
            <a:off x="457200" y="1219320"/>
            <a:ext cx="8229240" cy="4937400"/>
          </a:xfrm>
          <a:prstGeom prst="rect">
            <a:avLst/>
          </a:prstGeom>
        </p:spPr>
        <p:txBody>
          <a:bodyPr lIns="0" tIns="0" rIns="0" bIns="0" anchor="ctr">
            <a:noAutofit/>
          </a:bodyPr>
          <a:lstStyle/>
          <a:p>
            <a:pPr algn="ctr"/>
            <a:endParaRPr lang="sk-SK"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70" name="PlaceHolder 2"/>
          <p:cNvSpPr>
            <a:spLocks noGrp="1"/>
          </p:cNvSpPr>
          <p:nvPr>
            <p:ph type="body"/>
          </p:nvPr>
        </p:nvSpPr>
        <p:spPr>
          <a:xfrm>
            <a:off x="457200" y="1219320"/>
            <a:ext cx="4015800" cy="493740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71" name="PlaceHolder 3"/>
          <p:cNvSpPr>
            <a:spLocks noGrp="1"/>
          </p:cNvSpPr>
          <p:nvPr>
            <p:ph type="body"/>
          </p:nvPr>
        </p:nvSpPr>
        <p:spPr>
          <a:xfrm>
            <a:off x="467424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72" name="PlaceHolder 4"/>
          <p:cNvSpPr>
            <a:spLocks noGrp="1"/>
          </p:cNvSpPr>
          <p:nvPr>
            <p:ph type="body"/>
          </p:nvPr>
        </p:nvSpPr>
        <p:spPr>
          <a:xfrm>
            <a:off x="4674240" y="37987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74" name="PlaceHolder 2"/>
          <p:cNvSpPr>
            <a:spLocks noGrp="1"/>
          </p:cNvSpPr>
          <p:nvPr>
            <p:ph type="body"/>
          </p:nvPr>
        </p:nvSpPr>
        <p:spPr>
          <a:xfrm>
            <a:off x="45720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75" name="PlaceHolder 3"/>
          <p:cNvSpPr>
            <a:spLocks noGrp="1"/>
          </p:cNvSpPr>
          <p:nvPr>
            <p:ph type="body"/>
          </p:nvPr>
        </p:nvSpPr>
        <p:spPr>
          <a:xfrm>
            <a:off x="467424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76" name="PlaceHolder 4"/>
          <p:cNvSpPr>
            <a:spLocks noGrp="1"/>
          </p:cNvSpPr>
          <p:nvPr>
            <p:ph type="body"/>
          </p:nvPr>
        </p:nvSpPr>
        <p:spPr>
          <a:xfrm>
            <a:off x="457200" y="3798720"/>
            <a:ext cx="822924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78" name="PlaceHolder 2"/>
          <p:cNvSpPr>
            <a:spLocks noGrp="1"/>
          </p:cNvSpPr>
          <p:nvPr>
            <p:ph type="body"/>
          </p:nvPr>
        </p:nvSpPr>
        <p:spPr>
          <a:xfrm>
            <a:off x="457200" y="1219320"/>
            <a:ext cx="822924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79" name="PlaceHolder 3"/>
          <p:cNvSpPr>
            <a:spLocks noGrp="1"/>
          </p:cNvSpPr>
          <p:nvPr>
            <p:ph type="body"/>
          </p:nvPr>
        </p:nvSpPr>
        <p:spPr>
          <a:xfrm>
            <a:off x="457200" y="3798720"/>
            <a:ext cx="822924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81" name="PlaceHolder 2"/>
          <p:cNvSpPr>
            <a:spLocks noGrp="1"/>
          </p:cNvSpPr>
          <p:nvPr>
            <p:ph type="body"/>
          </p:nvPr>
        </p:nvSpPr>
        <p:spPr>
          <a:xfrm>
            <a:off x="45720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82" name="PlaceHolder 3"/>
          <p:cNvSpPr>
            <a:spLocks noGrp="1"/>
          </p:cNvSpPr>
          <p:nvPr>
            <p:ph type="body"/>
          </p:nvPr>
        </p:nvSpPr>
        <p:spPr>
          <a:xfrm>
            <a:off x="467424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83" name="PlaceHolder 4"/>
          <p:cNvSpPr>
            <a:spLocks noGrp="1"/>
          </p:cNvSpPr>
          <p:nvPr>
            <p:ph type="body"/>
          </p:nvPr>
        </p:nvSpPr>
        <p:spPr>
          <a:xfrm>
            <a:off x="457200" y="37987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84" name="PlaceHolder 5"/>
          <p:cNvSpPr>
            <a:spLocks noGrp="1"/>
          </p:cNvSpPr>
          <p:nvPr>
            <p:ph type="body"/>
          </p:nvPr>
        </p:nvSpPr>
        <p:spPr>
          <a:xfrm>
            <a:off x="4674240" y="37987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86" name="PlaceHolder 2"/>
          <p:cNvSpPr>
            <a:spLocks noGrp="1"/>
          </p:cNvSpPr>
          <p:nvPr>
            <p:ph type="body"/>
          </p:nvPr>
        </p:nvSpPr>
        <p:spPr>
          <a:xfrm>
            <a:off x="457200" y="12193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87" name="PlaceHolder 3"/>
          <p:cNvSpPr>
            <a:spLocks noGrp="1"/>
          </p:cNvSpPr>
          <p:nvPr>
            <p:ph type="body"/>
          </p:nvPr>
        </p:nvSpPr>
        <p:spPr>
          <a:xfrm>
            <a:off x="3239640" y="12193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88" name="PlaceHolder 4"/>
          <p:cNvSpPr>
            <a:spLocks noGrp="1"/>
          </p:cNvSpPr>
          <p:nvPr>
            <p:ph type="body"/>
          </p:nvPr>
        </p:nvSpPr>
        <p:spPr>
          <a:xfrm>
            <a:off x="6022080" y="12193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89" name="PlaceHolder 5"/>
          <p:cNvSpPr>
            <a:spLocks noGrp="1"/>
          </p:cNvSpPr>
          <p:nvPr>
            <p:ph type="body"/>
          </p:nvPr>
        </p:nvSpPr>
        <p:spPr>
          <a:xfrm>
            <a:off x="457200" y="37987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90" name="PlaceHolder 6"/>
          <p:cNvSpPr>
            <a:spLocks noGrp="1"/>
          </p:cNvSpPr>
          <p:nvPr>
            <p:ph type="body"/>
          </p:nvPr>
        </p:nvSpPr>
        <p:spPr>
          <a:xfrm>
            <a:off x="3239640" y="37987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91" name="PlaceHolder 7"/>
          <p:cNvSpPr>
            <a:spLocks noGrp="1"/>
          </p:cNvSpPr>
          <p:nvPr>
            <p:ph type="body"/>
          </p:nvPr>
        </p:nvSpPr>
        <p:spPr>
          <a:xfrm>
            <a:off x="6022080" y="3798720"/>
            <a:ext cx="26496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15" name="PlaceHolder 2"/>
          <p:cNvSpPr>
            <a:spLocks noGrp="1"/>
          </p:cNvSpPr>
          <p:nvPr>
            <p:ph type="body"/>
          </p:nvPr>
        </p:nvSpPr>
        <p:spPr>
          <a:xfrm>
            <a:off x="457200" y="1219320"/>
            <a:ext cx="8229240" cy="493740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17" name="PlaceHolder 2"/>
          <p:cNvSpPr>
            <a:spLocks noGrp="1"/>
          </p:cNvSpPr>
          <p:nvPr>
            <p:ph type="body"/>
          </p:nvPr>
        </p:nvSpPr>
        <p:spPr>
          <a:xfrm>
            <a:off x="457200" y="1219320"/>
            <a:ext cx="4015800" cy="493740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18" name="PlaceHolder 3"/>
          <p:cNvSpPr>
            <a:spLocks noGrp="1"/>
          </p:cNvSpPr>
          <p:nvPr>
            <p:ph type="body"/>
          </p:nvPr>
        </p:nvSpPr>
        <p:spPr>
          <a:xfrm>
            <a:off x="4674240" y="1219320"/>
            <a:ext cx="4015800" cy="493740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0" name="PlaceHolder 1"/>
          <p:cNvSpPr>
            <a:spLocks noGrp="1"/>
          </p:cNvSpPr>
          <p:nvPr>
            <p:ph type="subTitle"/>
          </p:nvPr>
        </p:nvSpPr>
        <p:spPr>
          <a:xfrm>
            <a:off x="457200" y="152280"/>
            <a:ext cx="8229240" cy="4592160"/>
          </a:xfrm>
          <a:prstGeom prst="rect">
            <a:avLst/>
          </a:prstGeom>
        </p:spPr>
        <p:txBody>
          <a:bodyPr lIns="0" tIns="0" rIns="0" bIns="0" anchor="ctr">
            <a:noAutofit/>
          </a:bodyPr>
          <a:lstStyle/>
          <a:p>
            <a:pPr algn="ctr"/>
            <a:endParaRPr lang="sk-SK"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22" name="PlaceHolder 2"/>
          <p:cNvSpPr>
            <a:spLocks noGrp="1"/>
          </p:cNvSpPr>
          <p:nvPr>
            <p:ph type="body"/>
          </p:nvPr>
        </p:nvSpPr>
        <p:spPr>
          <a:xfrm>
            <a:off x="45720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23" name="PlaceHolder 3"/>
          <p:cNvSpPr>
            <a:spLocks noGrp="1"/>
          </p:cNvSpPr>
          <p:nvPr>
            <p:ph type="body"/>
          </p:nvPr>
        </p:nvSpPr>
        <p:spPr>
          <a:xfrm>
            <a:off x="4674240" y="1219320"/>
            <a:ext cx="4015800" cy="493740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24" name="PlaceHolder 4"/>
          <p:cNvSpPr>
            <a:spLocks noGrp="1"/>
          </p:cNvSpPr>
          <p:nvPr>
            <p:ph type="body"/>
          </p:nvPr>
        </p:nvSpPr>
        <p:spPr>
          <a:xfrm>
            <a:off x="457200" y="37987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26" name="PlaceHolder 2"/>
          <p:cNvSpPr>
            <a:spLocks noGrp="1"/>
          </p:cNvSpPr>
          <p:nvPr>
            <p:ph type="body"/>
          </p:nvPr>
        </p:nvSpPr>
        <p:spPr>
          <a:xfrm>
            <a:off x="457200" y="1219320"/>
            <a:ext cx="4015800" cy="493740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27" name="PlaceHolder 3"/>
          <p:cNvSpPr>
            <a:spLocks noGrp="1"/>
          </p:cNvSpPr>
          <p:nvPr>
            <p:ph type="body"/>
          </p:nvPr>
        </p:nvSpPr>
        <p:spPr>
          <a:xfrm>
            <a:off x="467424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28" name="PlaceHolder 4"/>
          <p:cNvSpPr>
            <a:spLocks noGrp="1"/>
          </p:cNvSpPr>
          <p:nvPr>
            <p:ph type="body"/>
          </p:nvPr>
        </p:nvSpPr>
        <p:spPr>
          <a:xfrm>
            <a:off x="4674240" y="37987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152280"/>
            <a:ext cx="8229240" cy="990360"/>
          </a:xfrm>
          <a:prstGeom prst="rect">
            <a:avLst/>
          </a:prstGeom>
        </p:spPr>
        <p:txBody>
          <a:bodyPr lIns="0" tIns="0" rIns="0" bIns="0" anchor="ctr">
            <a:noAutofit/>
          </a:bodyPr>
          <a:lstStyle/>
          <a:p>
            <a:endParaRPr lang="sk-SK" sz="1800" b="0" strike="noStrike" spc="-1">
              <a:solidFill>
                <a:srgbClr val="000000"/>
              </a:solidFill>
              <a:latin typeface="Gill Sans MT"/>
            </a:endParaRPr>
          </a:p>
        </p:txBody>
      </p:sp>
      <p:sp>
        <p:nvSpPr>
          <p:cNvPr id="30" name="PlaceHolder 2"/>
          <p:cNvSpPr>
            <a:spLocks noGrp="1"/>
          </p:cNvSpPr>
          <p:nvPr>
            <p:ph type="body"/>
          </p:nvPr>
        </p:nvSpPr>
        <p:spPr>
          <a:xfrm>
            <a:off x="45720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31" name="PlaceHolder 3"/>
          <p:cNvSpPr>
            <a:spLocks noGrp="1"/>
          </p:cNvSpPr>
          <p:nvPr>
            <p:ph type="body"/>
          </p:nvPr>
        </p:nvSpPr>
        <p:spPr>
          <a:xfrm>
            <a:off x="4674240" y="1219320"/>
            <a:ext cx="401580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
        <p:nvSpPr>
          <p:cNvPr id="32" name="PlaceHolder 4"/>
          <p:cNvSpPr>
            <a:spLocks noGrp="1"/>
          </p:cNvSpPr>
          <p:nvPr>
            <p:ph type="body"/>
          </p:nvPr>
        </p:nvSpPr>
        <p:spPr>
          <a:xfrm>
            <a:off x="457200" y="3798720"/>
            <a:ext cx="8229240" cy="2355120"/>
          </a:xfrm>
          <a:prstGeom prst="rect">
            <a:avLst/>
          </a:prstGeom>
        </p:spPr>
        <p:txBody>
          <a:bodyPr lIns="0" tIns="0" rIns="0" bIns="0">
            <a:normAutofit/>
          </a:bodyPr>
          <a:lstStyle/>
          <a:p>
            <a:endParaRPr lang="sk-SK" sz="2600" b="0" strike="noStrike" spc="-1">
              <a:solidFill>
                <a:srgbClr val="000000"/>
              </a:solidFill>
              <a:latin typeface="Gill Sans M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 name="Line 1"/>
          <p:cNvSpPr/>
          <p:nvPr/>
        </p:nvSpPr>
        <p:spPr>
          <a:xfrm>
            <a:off x="457200" y="6352920"/>
            <a:ext cx="8229600" cy="0"/>
          </a:xfrm>
          <a:prstGeom prst="line">
            <a:avLst/>
          </a:prstGeom>
          <a:ln w="9360">
            <a:solidFill>
              <a:schemeClr val="accent2"/>
            </a:solidFill>
            <a:prstDash val="dash"/>
            <a:round/>
          </a:ln>
        </p:spPr>
        <p:style>
          <a:lnRef idx="0">
            <a:scrgbClr r="0" g="0" b="0"/>
          </a:lnRef>
          <a:fillRef idx="0">
            <a:scrgbClr r="0" g="0" b="0"/>
          </a:fillRef>
          <a:effectRef idx="0">
            <a:scrgbClr r="0" g="0" b="0"/>
          </a:effectRef>
          <a:fontRef idx="minor"/>
        </p:style>
      </p:sp>
      <p:sp>
        <p:nvSpPr>
          <p:cNvPr id="13" name="Line 2"/>
          <p:cNvSpPr/>
          <p:nvPr/>
        </p:nvSpPr>
        <p:spPr>
          <a:xfrm>
            <a:off x="457200" y="1143000"/>
            <a:ext cx="8229600" cy="0"/>
          </a:xfrm>
          <a:prstGeom prst="line">
            <a:avLst/>
          </a:prstGeom>
          <a:ln w="9360">
            <a:solidFill>
              <a:schemeClr val="accent2"/>
            </a:solidFill>
            <a:prstDash val="dash"/>
            <a:round/>
          </a:ln>
        </p:spPr>
        <p:style>
          <a:lnRef idx="0">
            <a:scrgbClr r="0" g="0" b="0"/>
          </a:lnRef>
          <a:fillRef idx="0">
            <a:scrgbClr r="0" g="0" b="0"/>
          </a:fillRef>
          <a:effectRef idx="0">
            <a:scrgbClr r="0" g="0" b="0"/>
          </a:effectRef>
          <a:fontRef idx="minor"/>
        </p:style>
      </p:sp>
      <p:sp>
        <p:nvSpPr>
          <p:cNvPr id="2" name="CustomShape 3" hidden="1"/>
          <p:cNvSpPr/>
          <p:nvPr/>
        </p:nvSpPr>
        <p:spPr>
          <a:xfrm rot="5400000">
            <a:off x="419400" y="6467400"/>
            <a:ext cx="190440" cy="119880"/>
          </a:xfrm>
          <a:prstGeom prst="triangle">
            <a:avLst>
              <a:gd name="adj" fmla="val 50000"/>
            </a:avLst>
          </a:prstGeom>
          <a:solidFill>
            <a:schemeClr val="accent2"/>
          </a:solidFill>
          <a:ln>
            <a:noFill/>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3" name="PlaceHolder 4"/>
          <p:cNvSpPr>
            <a:spLocks noGrp="1"/>
          </p:cNvSpPr>
          <p:nvPr>
            <p:ph type="title"/>
          </p:nvPr>
        </p:nvSpPr>
        <p:spPr>
          <a:xfrm>
            <a:off x="1219320" y="3886200"/>
            <a:ext cx="6857640" cy="990360"/>
          </a:xfrm>
          <a:prstGeom prst="rect">
            <a:avLst/>
          </a:prstGeom>
        </p:spPr>
        <p:txBody>
          <a:bodyPr lIns="90000" tIns="45000" rIns="90000" bIns="45000">
            <a:noAutofit/>
          </a:bodyPr>
          <a:lstStyle/>
          <a:p>
            <a:pPr algn="r">
              <a:lnSpc>
                <a:spcPct val="100000"/>
              </a:lnSpc>
            </a:pPr>
            <a:r>
              <a:rPr lang="sk-SK" sz="3200" b="0" strike="noStrike" spc="-1">
                <a:solidFill>
                  <a:srgbClr val="000000"/>
                </a:solidFill>
                <a:latin typeface="Bookman Old Style"/>
              </a:rPr>
              <a:t>Upravte štýly predlohy textu</a:t>
            </a:r>
            <a:endParaRPr lang="sk-SK" sz="3200" b="0" strike="noStrike" spc="-1">
              <a:solidFill>
                <a:srgbClr val="000000"/>
              </a:solidFill>
              <a:latin typeface="Gill Sans MT"/>
            </a:endParaRPr>
          </a:p>
        </p:txBody>
      </p:sp>
      <p:sp>
        <p:nvSpPr>
          <p:cNvPr id="4" name="PlaceHolder 5"/>
          <p:cNvSpPr>
            <a:spLocks noGrp="1"/>
          </p:cNvSpPr>
          <p:nvPr>
            <p:ph type="dt"/>
          </p:nvPr>
        </p:nvSpPr>
        <p:spPr>
          <a:xfrm>
            <a:off x="6400800" y="6355080"/>
            <a:ext cx="2285640" cy="365400"/>
          </a:xfrm>
          <a:prstGeom prst="rect">
            <a:avLst/>
          </a:prstGeom>
        </p:spPr>
        <p:txBody>
          <a:bodyPr lIns="90000" tIns="45000" rIns="90000" bIns="45000">
            <a:noAutofit/>
          </a:bodyPr>
          <a:lstStyle/>
          <a:p>
            <a:pPr>
              <a:lnSpc>
                <a:spcPct val="100000"/>
              </a:lnSpc>
            </a:pPr>
            <a:fld id="{611486B4-929D-46A5-97FB-03802659B005}" type="datetime">
              <a:rPr lang="sk-SK" sz="1400" b="0" strike="noStrike" spc="-1">
                <a:solidFill>
                  <a:srgbClr val="464653"/>
                </a:solidFill>
                <a:latin typeface="Gill Sans MT"/>
              </a:rPr>
              <a:t>2. 6. 2020</a:t>
            </a:fld>
            <a:endParaRPr lang="sk-SK" sz="1400" b="0" strike="noStrike" spc="-1">
              <a:latin typeface="Times New Roman"/>
            </a:endParaRPr>
          </a:p>
        </p:txBody>
      </p:sp>
      <p:sp>
        <p:nvSpPr>
          <p:cNvPr id="5" name="PlaceHolder 6"/>
          <p:cNvSpPr>
            <a:spLocks noGrp="1"/>
          </p:cNvSpPr>
          <p:nvPr>
            <p:ph type="ftr"/>
          </p:nvPr>
        </p:nvSpPr>
        <p:spPr>
          <a:xfrm>
            <a:off x="2898720" y="6355080"/>
            <a:ext cx="3474360" cy="365400"/>
          </a:xfrm>
          <a:prstGeom prst="rect">
            <a:avLst/>
          </a:prstGeom>
        </p:spPr>
        <p:txBody>
          <a:bodyPr lIns="90000" tIns="45000" rIns="90000" bIns="45000">
            <a:noAutofit/>
          </a:bodyPr>
          <a:lstStyle/>
          <a:p>
            <a:endParaRPr lang="sk-SK" sz="2400" b="0" strike="noStrike" spc="-1">
              <a:latin typeface="Times New Roman"/>
            </a:endParaRPr>
          </a:p>
        </p:txBody>
      </p:sp>
      <p:sp>
        <p:nvSpPr>
          <p:cNvPr id="6" name="PlaceHolder 7"/>
          <p:cNvSpPr>
            <a:spLocks noGrp="1"/>
          </p:cNvSpPr>
          <p:nvPr>
            <p:ph type="sldNum"/>
          </p:nvPr>
        </p:nvSpPr>
        <p:spPr>
          <a:xfrm>
            <a:off x="1216080" y="6355080"/>
            <a:ext cx="1218960" cy="365400"/>
          </a:xfrm>
          <a:prstGeom prst="rect">
            <a:avLst/>
          </a:prstGeom>
        </p:spPr>
        <p:txBody>
          <a:bodyPr lIns="90000" tIns="45000" rIns="90000" bIns="45000">
            <a:noAutofit/>
          </a:bodyPr>
          <a:lstStyle/>
          <a:p>
            <a:pPr>
              <a:lnSpc>
                <a:spcPct val="100000"/>
              </a:lnSpc>
            </a:pPr>
            <a:fld id="{B850B4DD-5972-4392-9AD9-838668ACBBA8}" type="slidenum">
              <a:rPr lang="sk-SK" sz="1400" b="0" strike="noStrike" spc="-1">
                <a:solidFill>
                  <a:srgbClr val="464653"/>
                </a:solidFill>
                <a:latin typeface="Gill Sans MT"/>
              </a:rPr>
              <a:t>‹#›</a:t>
            </a:fld>
            <a:endParaRPr lang="sk-SK" sz="1400" b="0" strike="noStrike" spc="-1">
              <a:latin typeface="Times New Roman"/>
            </a:endParaRPr>
          </a:p>
        </p:txBody>
      </p:sp>
      <p:sp>
        <p:nvSpPr>
          <p:cNvPr id="7" name="CustomShape 8"/>
          <p:cNvSpPr/>
          <p:nvPr/>
        </p:nvSpPr>
        <p:spPr>
          <a:xfrm>
            <a:off x="905040" y="3648240"/>
            <a:ext cx="7314840" cy="1279800"/>
          </a:xfrm>
          <a:prstGeom prst="rect">
            <a:avLst/>
          </a:prstGeom>
          <a:noFill/>
          <a:ln w="6480" cap="rnd">
            <a:solidFill>
              <a:schemeClr val="accent1"/>
            </a:solidFill>
            <a:round/>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8" name="CustomShape 9"/>
          <p:cNvSpPr/>
          <p:nvPr/>
        </p:nvSpPr>
        <p:spPr>
          <a:xfrm>
            <a:off x="914400" y="5048280"/>
            <a:ext cx="7314840" cy="685440"/>
          </a:xfrm>
          <a:prstGeom prst="rect">
            <a:avLst/>
          </a:prstGeom>
          <a:noFill/>
          <a:ln w="6480" cap="rnd">
            <a:solidFill>
              <a:schemeClr val="accent2"/>
            </a:solidFill>
            <a:round/>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9" name="CustomShape 10"/>
          <p:cNvSpPr/>
          <p:nvPr/>
        </p:nvSpPr>
        <p:spPr>
          <a:xfrm>
            <a:off x="905040" y="3648240"/>
            <a:ext cx="228240" cy="1279800"/>
          </a:xfrm>
          <a:prstGeom prst="rect">
            <a:avLst/>
          </a:prstGeom>
          <a:solidFill>
            <a:schemeClr val="accent1"/>
          </a:solidFill>
          <a:ln w="6480">
            <a:noFill/>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10" name="CustomShape 11"/>
          <p:cNvSpPr/>
          <p:nvPr/>
        </p:nvSpPr>
        <p:spPr>
          <a:xfrm>
            <a:off x="914400" y="5048280"/>
            <a:ext cx="228240" cy="685440"/>
          </a:xfrm>
          <a:prstGeom prst="rect">
            <a:avLst/>
          </a:prstGeom>
          <a:solidFill>
            <a:schemeClr val="accent2"/>
          </a:solidFill>
          <a:ln w="6480">
            <a:noFill/>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11" name="PlaceHolder 1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sk-SK" sz="2600" b="0" strike="noStrike" spc="-1">
                <a:solidFill>
                  <a:srgbClr val="000000"/>
                </a:solidFill>
                <a:latin typeface="Gill Sans MT"/>
              </a:rPr>
              <a:t>Kliknúť na úpravu formátu textu osnovy</a:t>
            </a:r>
          </a:p>
          <a:p>
            <a:pPr marL="864000" lvl="1" indent="-324000">
              <a:spcBef>
                <a:spcPts val="1134"/>
              </a:spcBef>
              <a:buClr>
                <a:srgbClr val="000000"/>
              </a:buClr>
              <a:buSzPct val="75000"/>
              <a:buFont typeface="Symbol" charset="2"/>
              <a:buChar char=""/>
            </a:pPr>
            <a:r>
              <a:rPr lang="sk-SK" sz="2000" b="0" strike="noStrike" spc="-1">
                <a:solidFill>
                  <a:srgbClr val="000000"/>
                </a:solidFill>
                <a:latin typeface="Gill Sans MT"/>
              </a:rPr>
              <a:t>Druhá úroveň</a:t>
            </a:r>
          </a:p>
          <a:p>
            <a:pPr marL="1296000" lvl="2" indent="-288000">
              <a:spcBef>
                <a:spcPts val="850"/>
              </a:spcBef>
              <a:buClr>
                <a:srgbClr val="000000"/>
              </a:buClr>
              <a:buSzPct val="45000"/>
              <a:buFont typeface="Wingdings" charset="2"/>
              <a:buChar char=""/>
            </a:pPr>
            <a:r>
              <a:rPr lang="sk-SK" sz="1800" b="0" strike="noStrike" spc="-1">
                <a:solidFill>
                  <a:srgbClr val="000000"/>
                </a:solidFill>
                <a:latin typeface="Gill Sans MT"/>
              </a:rPr>
              <a:t>Tretia úroveň</a:t>
            </a:r>
          </a:p>
          <a:p>
            <a:pPr marL="1728000" lvl="3" indent="-216000">
              <a:spcBef>
                <a:spcPts val="567"/>
              </a:spcBef>
              <a:buClr>
                <a:srgbClr val="000000"/>
              </a:buClr>
              <a:buSzPct val="75000"/>
              <a:buFont typeface="Symbol" charset="2"/>
              <a:buChar char=""/>
            </a:pPr>
            <a:r>
              <a:rPr lang="sk-SK" sz="1600" b="0" strike="noStrike" spc="-1">
                <a:solidFill>
                  <a:srgbClr val="000000"/>
                </a:solidFill>
                <a:latin typeface="Gill Sans MT"/>
              </a:rPr>
              <a:t>Štvrtá úroveň osnovy</a:t>
            </a:r>
          </a:p>
          <a:p>
            <a:pPr marL="2160000" lvl="4" indent="-216000">
              <a:spcBef>
                <a:spcPts val="283"/>
              </a:spcBef>
              <a:buClr>
                <a:srgbClr val="000000"/>
              </a:buClr>
              <a:buSzPct val="45000"/>
              <a:buFont typeface="Wingdings" charset="2"/>
              <a:buChar char=""/>
            </a:pPr>
            <a:r>
              <a:rPr lang="sk-SK" sz="2000" b="0" strike="noStrike" spc="-1">
                <a:solidFill>
                  <a:srgbClr val="000000"/>
                </a:solidFill>
                <a:latin typeface="Gill Sans MT"/>
              </a:rPr>
              <a:t>Piata úroveň osnovy</a:t>
            </a:r>
          </a:p>
          <a:p>
            <a:pPr marL="2592000" lvl="5" indent="-216000">
              <a:spcBef>
                <a:spcPts val="283"/>
              </a:spcBef>
              <a:buClr>
                <a:srgbClr val="000000"/>
              </a:buClr>
              <a:buSzPct val="45000"/>
              <a:buFont typeface="Wingdings" charset="2"/>
              <a:buChar char=""/>
            </a:pPr>
            <a:r>
              <a:rPr lang="sk-SK" sz="2000" b="0" strike="noStrike" spc="-1">
                <a:solidFill>
                  <a:srgbClr val="000000"/>
                </a:solidFill>
                <a:latin typeface="Gill Sans MT"/>
              </a:rPr>
              <a:t>Šiesta úroveň</a:t>
            </a:r>
          </a:p>
          <a:p>
            <a:pPr marL="3024000" lvl="6" indent="-216000">
              <a:spcBef>
                <a:spcPts val="283"/>
              </a:spcBef>
              <a:buClr>
                <a:srgbClr val="000000"/>
              </a:buClr>
              <a:buSzPct val="45000"/>
              <a:buFont typeface="Wingdings" charset="2"/>
              <a:buChar char=""/>
            </a:pPr>
            <a:r>
              <a:rPr lang="sk-SK" sz="2000" b="0" strike="noStrike" spc="-1">
                <a:solidFill>
                  <a:srgbClr val="000000"/>
                </a:solidFill>
                <a:latin typeface="Gill Sans MT"/>
              </a:rPr>
              <a:t>Siedma úroveň</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 name="Line 1"/>
          <p:cNvSpPr/>
          <p:nvPr/>
        </p:nvSpPr>
        <p:spPr>
          <a:xfrm>
            <a:off x="457200" y="6352920"/>
            <a:ext cx="8229600" cy="0"/>
          </a:xfrm>
          <a:prstGeom prst="line">
            <a:avLst/>
          </a:prstGeom>
          <a:ln w="9360">
            <a:solidFill>
              <a:schemeClr val="accent2"/>
            </a:solidFill>
            <a:prstDash val="dash"/>
            <a:round/>
          </a:ln>
        </p:spPr>
        <p:style>
          <a:lnRef idx="0">
            <a:scrgbClr r="0" g="0" b="0"/>
          </a:lnRef>
          <a:fillRef idx="0">
            <a:scrgbClr r="0" g="0" b="0"/>
          </a:fillRef>
          <a:effectRef idx="0">
            <a:scrgbClr r="0" g="0" b="0"/>
          </a:effectRef>
          <a:fontRef idx="minor"/>
        </p:style>
      </p:sp>
      <p:sp>
        <p:nvSpPr>
          <p:cNvPr id="49" name="Line 2"/>
          <p:cNvSpPr/>
          <p:nvPr/>
        </p:nvSpPr>
        <p:spPr>
          <a:xfrm>
            <a:off x="457200" y="1143000"/>
            <a:ext cx="8229600" cy="0"/>
          </a:xfrm>
          <a:prstGeom prst="line">
            <a:avLst/>
          </a:prstGeom>
          <a:ln w="9360">
            <a:solidFill>
              <a:schemeClr val="accent2"/>
            </a:solidFill>
            <a:prstDash val="dash"/>
            <a:round/>
          </a:ln>
        </p:spPr>
        <p:style>
          <a:lnRef idx="0">
            <a:scrgbClr r="0" g="0" b="0"/>
          </a:lnRef>
          <a:fillRef idx="0">
            <a:scrgbClr r="0" g="0" b="0"/>
          </a:fillRef>
          <a:effectRef idx="0">
            <a:scrgbClr r="0" g="0" b="0"/>
          </a:effectRef>
          <a:fontRef idx="minor"/>
        </p:style>
      </p:sp>
      <p:sp>
        <p:nvSpPr>
          <p:cNvPr id="50" name="CustomShape 3"/>
          <p:cNvSpPr/>
          <p:nvPr/>
        </p:nvSpPr>
        <p:spPr>
          <a:xfrm rot="5400000">
            <a:off x="419400" y="6467400"/>
            <a:ext cx="190440" cy="119880"/>
          </a:xfrm>
          <a:prstGeom prst="triangle">
            <a:avLst>
              <a:gd name="adj" fmla="val 50000"/>
            </a:avLst>
          </a:prstGeom>
          <a:solidFill>
            <a:schemeClr val="accent2"/>
          </a:solidFill>
          <a:ln>
            <a:noFill/>
          </a:ln>
          <a:effectLst>
            <a:outerShdw blurRad="38100" dist="25560" dir="5400000" rotWithShape="0">
              <a:srgbClr val="000000">
                <a:alpha val="40000"/>
              </a:srgbClr>
            </a:outerShdw>
          </a:effectLst>
        </p:spPr>
        <p:style>
          <a:lnRef idx="3">
            <a:schemeClr val="lt1"/>
          </a:lnRef>
          <a:fillRef idx="1">
            <a:schemeClr val="accent1"/>
          </a:fillRef>
          <a:effectRef idx="1">
            <a:schemeClr val="accent1"/>
          </a:effectRef>
          <a:fontRef idx="minor"/>
        </p:style>
      </p:sp>
      <p:sp>
        <p:nvSpPr>
          <p:cNvPr id="51" name="PlaceHolder 4"/>
          <p:cNvSpPr>
            <a:spLocks noGrp="1"/>
          </p:cNvSpPr>
          <p:nvPr>
            <p:ph type="title"/>
          </p:nvPr>
        </p:nvSpPr>
        <p:spPr>
          <a:xfrm>
            <a:off x="457200" y="152280"/>
            <a:ext cx="8229240" cy="990360"/>
          </a:xfrm>
          <a:prstGeom prst="rect">
            <a:avLst/>
          </a:prstGeom>
        </p:spPr>
        <p:txBody>
          <a:bodyPr lIns="90000" tIns="45000" rIns="90000" bIns="45000" anchor="b">
            <a:noAutofit/>
          </a:bodyPr>
          <a:lstStyle/>
          <a:p>
            <a:pPr>
              <a:lnSpc>
                <a:spcPct val="100000"/>
              </a:lnSpc>
            </a:pPr>
            <a:r>
              <a:rPr lang="sk-SK" sz="3200" b="0" strike="noStrike" spc="-1">
                <a:solidFill>
                  <a:srgbClr val="464653"/>
                </a:solidFill>
                <a:latin typeface="Bookman Old Style"/>
              </a:rPr>
              <a:t>Upravte štýly predlohy textu</a:t>
            </a:r>
            <a:endParaRPr lang="sk-SK" sz="3200" b="0" strike="noStrike" spc="-1">
              <a:solidFill>
                <a:srgbClr val="000000"/>
              </a:solidFill>
              <a:latin typeface="Gill Sans MT"/>
            </a:endParaRPr>
          </a:p>
        </p:txBody>
      </p:sp>
      <p:sp>
        <p:nvSpPr>
          <p:cNvPr id="52" name="PlaceHolder 5"/>
          <p:cNvSpPr>
            <a:spLocks noGrp="1"/>
          </p:cNvSpPr>
          <p:nvPr>
            <p:ph type="dt"/>
          </p:nvPr>
        </p:nvSpPr>
        <p:spPr>
          <a:xfrm>
            <a:off x="6400800" y="6356520"/>
            <a:ext cx="2288520" cy="365400"/>
          </a:xfrm>
          <a:prstGeom prst="rect">
            <a:avLst/>
          </a:prstGeom>
        </p:spPr>
        <p:txBody>
          <a:bodyPr lIns="90000" tIns="45000" rIns="90000" bIns="45000">
            <a:noAutofit/>
          </a:bodyPr>
          <a:lstStyle/>
          <a:p>
            <a:pPr>
              <a:lnSpc>
                <a:spcPct val="100000"/>
              </a:lnSpc>
            </a:pPr>
            <a:fld id="{1D140F76-1397-4C2E-A7A8-E22A9CD46853}" type="datetime">
              <a:rPr lang="sk-SK" sz="1400" b="0" strike="noStrike" spc="-1">
                <a:solidFill>
                  <a:srgbClr val="464653"/>
                </a:solidFill>
                <a:latin typeface="Gill Sans MT"/>
              </a:rPr>
              <a:t>2. 6. 2020</a:t>
            </a:fld>
            <a:endParaRPr lang="sk-SK" sz="1400" b="0" strike="noStrike" spc="-1">
              <a:latin typeface="Times New Roman"/>
            </a:endParaRPr>
          </a:p>
        </p:txBody>
      </p:sp>
      <p:sp>
        <p:nvSpPr>
          <p:cNvPr id="53" name="PlaceHolder 6"/>
          <p:cNvSpPr>
            <a:spLocks noGrp="1"/>
          </p:cNvSpPr>
          <p:nvPr>
            <p:ph type="ftr"/>
          </p:nvPr>
        </p:nvSpPr>
        <p:spPr>
          <a:xfrm>
            <a:off x="2898720" y="6356520"/>
            <a:ext cx="3504960" cy="365400"/>
          </a:xfrm>
          <a:prstGeom prst="rect">
            <a:avLst/>
          </a:prstGeom>
        </p:spPr>
        <p:txBody>
          <a:bodyPr lIns="90000" tIns="45000" rIns="90000" bIns="45000">
            <a:noAutofit/>
          </a:bodyPr>
          <a:lstStyle/>
          <a:p>
            <a:endParaRPr lang="sk-SK" sz="2400" b="0" strike="noStrike" spc="-1">
              <a:latin typeface="Times New Roman"/>
            </a:endParaRPr>
          </a:p>
        </p:txBody>
      </p:sp>
      <p:sp>
        <p:nvSpPr>
          <p:cNvPr id="54" name="PlaceHolder 7"/>
          <p:cNvSpPr>
            <a:spLocks noGrp="1"/>
          </p:cNvSpPr>
          <p:nvPr>
            <p:ph type="sldNum"/>
          </p:nvPr>
        </p:nvSpPr>
        <p:spPr>
          <a:xfrm>
            <a:off x="612720" y="6356520"/>
            <a:ext cx="1980720" cy="365400"/>
          </a:xfrm>
          <a:prstGeom prst="rect">
            <a:avLst/>
          </a:prstGeom>
        </p:spPr>
        <p:txBody>
          <a:bodyPr lIns="90000" tIns="45000" rIns="90000" bIns="45000">
            <a:noAutofit/>
          </a:bodyPr>
          <a:lstStyle/>
          <a:p>
            <a:pPr>
              <a:lnSpc>
                <a:spcPct val="100000"/>
              </a:lnSpc>
            </a:pPr>
            <a:fld id="{D7AEB9BB-EDBC-43E3-ABD8-96E1ECF09D80}" type="slidenum">
              <a:rPr lang="sk-SK" sz="1400" b="0" strike="noStrike" spc="-1">
                <a:solidFill>
                  <a:srgbClr val="464653"/>
                </a:solidFill>
                <a:latin typeface="Gill Sans MT"/>
              </a:rPr>
              <a:t>‹#›</a:t>
            </a:fld>
            <a:endParaRPr lang="sk-SK" sz="1400" b="0" strike="noStrike" spc="-1">
              <a:latin typeface="Times New Roman"/>
            </a:endParaRPr>
          </a:p>
        </p:txBody>
      </p:sp>
      <p:sp>
        <p:nvSpPr>
          <p:cNvPr id="55" name="PlaceHolder 8"/>
          <p:cNvSpPr>
            <a:spLocks noGrp="1"/>
          </p:cNvSpPr>
          <p:nvPr>
            <p:ph type="body"/>
          </p:nvPr>
        </p:nvSpPr>
        <p:spPr>
          <a:xfrm>
            <a:off x="457200" y="1219320"/>
            <a:ext cx="8229240" cy="4937400"/>
          </a:xfrm>
          <a:prstGeom prst="rect">
            <a:avLst/>
          </a:prstGeom>
        </p:spPr>
        <p:txBody>
          <a:bodyPr lIns="90000" tIns="45000" rIns="90000" bIns="45000">
            <a:noAutofit/>
          </a:bodyPr>
          <a:lstStyle/>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Upravte štýl predlohy textu.</a:t>
            </a:r>
          </a:p>
          <a:p>
            <a:pPr marL="548640" lvl="1" indent="-273960">
              <a:lnSpc>
                <a:spcPct val="100000"/>
              </a:lnSpc>
              <a:spcBef>
                <a:spcPts val="499"/>
              </a:spcBef>
              <a:buClr>
                <a:srgbClr val="9FB8CD"/>
              </a:buClr>
              <a:buSzPct val="76000"/>
              <a:buFont typeface="Wingdings 3" charset="2"/>
              <a:buChar char=""/>
            </a:pPr>
            <a:r>
              <a:rPr lang="sk-SK" sz="2300" b="0" strike="noStrike" spc="-1">
                <a:solidFill>
                  <a:srgbClr val="464653"/>
                </a:solidFill>
                <a:latin typeface="Gill Sans MT"/>
              </a:rPr>
              <a:t>Druhá úroveň</a:t>
            </a:r>
            <a:endParaRPr lang="sk-SK" sz="2300" b="0" strike="noStrike" spc="-1">
              <a:solidFill>
                <a:srgbClr val="000000"/>
              </a:solidFill>
              <a:latin typeface="Gill Sans MT"/>
            </a:endParaRPr>
          </a:p>
          <a:p>
            <a:pPr marL="822960" lvl="2" indent="-228240">
              <a:lnSpc>
                <a:spcPct val="100000"/>
              </a:lnSpc>
              <a:spcBef>
                <a:spcPts val="499"/>
              </a:spcBef>
              <a:buClr>
                <a:srgbClr val="BCBCBC"/>
              </a:buClr>
              <a:buSzPct val="76000"/>
              <a:buFont typeface="Wingdings 3" charset="2"/>
              <a:buChar char=""/>
            </a:pPr>
            <a:r>
              <a:rPr lang="sk-SK" sz="2000" b="0" strike="noStrike" spc="-1">
                <a:solidFill>
                  <a:srgbClr val="000000"/>
                </a:solidFill>
                <a:latin typeface="Gill Sans MT"/>
              </a:rPr>
              <a:t>Tretia úroveň</a:t>
            </a:r>
          </a:p>
          <a:p>
            <a:pPr marL="1097280" lvl="3" indent="-228240">
              <a:lnSpc>
                <a:spcPct val="100000"/>
              </a:lnSpc>
              <a:spcBef>
                <a:spcPts val="400"/>
              </a:spcBef>
              <a:buClr>
                <a:srgbClr val="8CA2B4"/>
              </a:buClr>
              <a:buSzPct val="70000"/>
              <a:buFont typeface="Wingdings" charset="2"/>
              <a:buChar char=""/>
            </a:pPr>
            <a:r>
              <a:rPr lang="sk-SK" sz="1800" b="0" strike="noStrike" spc="-1">
                <a:solidFill>
                  <a:srgbClr val="000000"/>
                </a:solidFill>
                <a:latin typeface="Gill Sans MT"/>
              </a:rPr>
              <a:t>Štvrtá úroveň</a:t>
            </a:r>
          </a:p>
          <a:p>
            <a:pPr marL="1371600" lvl="4" indent="-228240">
              <a:lnSpc>
                <a:spcPct val="100000"/>
              </a:lnSpc>
              <a:spcBef>
                <a:spcPts val="300"/>
              </a:spcBef>
              <a:buClr>
                <a:srgbClr val="9FB8CD"/>
              </a:buClr>
              <a:buSzPct val="70000"/>
              <a:buFont typeface="Wingdings" charset="2"/>
              <a:buChar char=""/>
            </a:pPr>
            <a:r>
              <a:rPr lang="sk-SK" sz="1600" b="0" strike="noStrike" spc="-1">
                <a:solidFill>
                  <a:srgbClr val="000000"/>
                </a:solidFill>
                <a:latin typeface="Gill Sans MT"/>
              </a:rPr>
              <a:t>Piata úroveň</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CustomShape 1"/>
          <p:cNvSpPr/>
          <p:nvPr/>
        </p:nvSpPr>
        <p:spPr>
          <a:xfrm>
            <a:off x="1164960" y="3861000"/>
            <a:ext cx="6918840" cy="1005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just"/>
            <a:r>
              <a:rPr lang="en-GB" sz="2000" b="1" strike="noStrike" spc="-1">
                <a:solidFill>
                  <a:srgbClr val="000000"/>
                </a:solidFill>
                <a:latin typeface="Gill Sans MT"/>
              </a:rPr>
              <a:t>PA7 Evaluation of the knowledge society in the Danube region (2010 - 2018)</a:t>
            </a:r>
            <a:endParaRPr lang="sk-SK" sz="2000" b="0" strike="noStrike" spc="-1">
              <a:latin typeface="Arial"/>
            </a:endParaRPr>
          </a:p>
          <a:p>
            <a:pPr>
              <a:lnSpc>
                <a:spcPct val="100000"/>
              </a:lnSpc>
            </a:pPr>
            <a:r>
              <a:rPr lang="sk-SK" sz="2000" b="1" strike="noStrike" spc="-1">
                <a:solidFill>
                  <a:srgbClr val="808080"/>
                </a:solidFill>
                <a:latin typeface="Gill Sans MT"/>
              </a:rPr>
              <a:t>XVIII PA7 Steering Group Meeting</a:t>
            </a:r>
            <a:endParaRPr lang="sk-SK" sz="2000" b="0" strike="noStrike" spc="-1">
              <a:latin typeface="Arial"/>
            </a:endParaRPr>
          </a:p>
        </p:txBody>
      </p:sp>
      <p:pic>
        <p:nvPicPr>
          <p:cNvPr id="99" name="Obrázok 8"/>
          <p:cNvPicPr/>
          <p:nvPr/>
        </p:nvPicPr>
        <p:blipFill>
          <a:blip r:embed="rId3"/>
          <a:srcRect l="23898" t="11299" r="58418" b="79374"/>
          <a:stretch/>
        </p:blipFill>
        <p:spPr>
          <a:xfrm>
            <a:off x="25200" y="6047280"/>
            <a:ext cx="1882080" cy="549720"/>
          </a:xfrm>
          <a:prstGeom prst="rect">
            <a:avLst/>
          </a:prstGeom>
          <a:ln>
            <a:noFill/>
          </a:ln>
        </p:spPr>
      </p:pic>
      <p:pic>
        <p:nvPicPr>
          <p:cNvPr id="100" name="Picture 2" descr="Image result for danube transnational programme"/>
          <p:cNvPicPr/>
          <p:nvPr/>
        </p:nvPicPr>
        <p:blipFill>
          <a:blip r:embed="rId4"/>
          <a:stretch/>
        </p:blipFill>
        <p:spPr>
          <a:xfrm>
            <a:off x="2123640" y="5983920"/>
            <a:ext cx="1932480" cy="581400"/>
          </a:xfrm>
          <a:prstGeom prst="rect">
            <a:avLst/>
          </a:prstGeom>
          <a:ln>
            <a:noFill/>
          </a:ln>
        </p:spPr>
      </p:pic>
      <p:pic>
        <p:nvPicPr>
          <p:cNvPr id="101" name="Picture 2" descr="News"/>
          <p:cNvPicPr/>
          <p:nvPr/>
        </p:nvPicPr>
        <p:blipFill>
          <a:blip r:embed="rId5"/>
          <a:srcRect b="3029"/>
          <a:stretch/>
        </p:blipFill>
        <p:spPr>
          <a:xfrm>
            <a:off x="-7200" y="0"/>
            <a:ext cx="9084600" cy="3589200"/>
          </a:xfrm>
          <a:prstGeom prst="rect">
            <a:avLst/>
          </a:prstGeom>
          <a:ln>
            <a:noFill/>
          </a:ln>
        </p:spPr>
      </p:pic>
      <p:pic>
        <p:nvPicPr>
          <p:cNvPr id="102" name="Picture 4" descr="University of Belgrade"/>
          <p:cNvPicPr/>
          <p:nvPr/>
        </p:nvPicPr>
        <p:blipFill>
          <a:blip r:embed="rId6"/>
          <a:stretch/>
        </p:blipFill>
        <p:spPr>
          <a:xfrm>
            <a:off x="5959800" y="6003720"/>
            <a:ext cx="1925280" cy="578160"/>
          </a:xfrm>
          <a:prstGeom prst="rect">
            <a:avLst/>
          </a:prstGeom>
          <a:ln>
            <a:noFill/>
          </a:ln>
        </p:spPr>
      </p:pic>
      <p:pic>
        <p:nvPicPr>
          <p:cNvPr id="103" name="Picture 6" descr="VÃ½sledok vyhÄ¾adÃ¡vania obrÃ¡zkov pre dopyt eu flag ipa partner"/>
          <p:cNvPicPr/>
          <p:nvPr/>
        </p:nvPicPr>
        <p:blipFill>
          <a:blip r:embed="rId7"/>
          <a:stretch/>
        </p:blipFill>
        <p:spPr>
          <a:xfrm>
            <a:off x="4572000" y="5805360"/>
            <a:ext cx="871920" cy="791640"/>
          </a:xfrm>
          <a:prstGeom prst="rect">
            <a:avLst/>
          </a:prstGeom>
          <a:ln>
            <a:noFill/>
          </a:ln>
        </p:spPr>
      </p:pic>
      <p:sp>
        <p:nvSpPr>
          <p:cNvPr id="104" name="TextShape 2"/>
          <p:cNvSpPr txBox="1"/>
          <p:nvPr/>
        </p:nvSpPr>
        <p:spPr>
          <a:xfrm>
            <a:off x="1164960" y="5178960"/>
            <a:ext cx="7128360" cy="409680"/>
          </a:xfrm>
          <a:prstGeom prst="rect">
            <a:avLst/>
          </a:prstGeom>
          <a:noFill/>
          <a:ln>
            <a:noFill/>
          </a:ln>
        </p:spPr>
        <p:txBody>
          <a:bodyPr lIns="90000" tIns="45000" rIns="90000" bIns="45000">
            <a:noAutofit/>
          </a:bodyPr>
          <a:lstStyle/>
          <a:p>
            <a:pPr>
              <a:lnSpc>
                <a:spcPct val="100000"/>
              </a:lnSpc>
            </a:pPr>
            <a:r>
              <a:rPr lang="sk-SK" sz="2000" b="1" strike="noStrike" spc="-1">
                <a:solidFill>
                  <a:srgbClr val="808080"/>
                </a:solidFill>
                <a:latin typeface="Bookman Old Style"/>
              </a:rPr>
              <a:t>3 June 2020                           Online</a:t>
            </a:r>
            <a:endParaRPr lang="sk-SK" sz="2000" b="0" strike="noStrike" spc="-1">
              <a:solidFill>
                <a:srgbClr val="000000"/>
              </a:solidFill>
              <a:latin typeface="Gill Sans MT"/>
            </a:endParaRPr>
          </a:p>
        </p:txBody>
      </p:sp>
      <p:pic>
        <p:nvPicPr>
          <p:cNvPr id="105" name="Picture 2" descr="CVTI SR &gt; Pre médiá"/>
          <p:cNvPicPr/>
          <p:nvPr/>
        </p:nvPicPr>
        <p:blipFill>
          <a:blip r:embed="rId8"/>
          <a:stretch/>
        </p:blipFill>
        <p:spPr>
          <a:xfrm>
            <a:off x="8172360" y="5778360"/>
            <a:ext cx="907560" cy="90900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TextShape 1"/>
          <p:cNvSpPr txBox="1"/>
          <p:nvPr/>
        </p:nvSpPr>
        <p:spPr>
          <a:xfrm>
            <a:off x="457200" y="152280"/>
            <a:ext cx="8229240" cy="990360"/>
          </a:xfrm>
          <a:prstGeom prst="rect">
            <a:avLst/>
          </a:prstGeom>
          <a:noFill/>
          <a:ln>
            <a:noFill/>
          </a:ln>
        </p:spPr>
        <p:txBody>
          <a:bodyPr lIns="90000" tIns="45000" rIns="90000" bIns="45000" anchor="b">
            <a:normAutofit fontScale="91000"/>
          </a:bodyPr>
          <a:lstStyle/>
          <a:p>
            <a:pPr>
              <a:lnSpc>
                <a:spcPct val="100000"/>
              </a:lnSpc>
            </a:pPr>
            <a:r>
              <a:rPr lang="sk-SK" sz="3200" b="1" strike="noStrike" spc="-1">
                <a:solidFill>
                  <a:srgbClr val="0070C0"/>
                </a:solidFill>
                <a:latin typeface="Bookman Old Style"/>
              </a:rPr>
              <a:t>4. Increase the number of joint publications</a:t>
            </a:r>
            <a:endParaRPr lang="sk-SK" sz="3200" b="0" strike="noStrike" spc="-1">
              <a:solidFill>
                <a:srgbClr val="000000"/>
              </a:solidFill>
              <a:latin typeface="Gill Sans MT"/>
            </a:endParaRPr>
          </a:p>
        </p:txBody>
      </p:sp>
      <p:sp>
        <p:nvSpPr>
          <p:cNvPr id="132" name="TextShape 2"/>
          <p:cNvSpPr txBox="1"/>
          <p:nvPr/>
        </p:nvSpPr>
        <p:spPr>
          <a:xfrm>
            <a:off x="457200" y="1219320"/>
            <a:ext cx="8229240" cy="4937400"/>
          </a:xfrm>
          <a:prstGeom prst="rect">
            <a:avLst/>
          </a:prstGeom>
          <a:noFill/>
          <a:ln>
            <a:noFill/>
          </a:ln>
        </p:spPr>
        <p:txBody>
          <a:bodyPr lIns="90000" tIns="45000" rIns="90000" bIns="45000">
            <a:normAutofit/>
          </a:bodyPr>
          <a:lstStyle/>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Increase the annual share of joint publications by 15% by 2020.</a:t>
            </a: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The fourth PA7objective was to achieve a 15% increase in the number of joint publications of the Danube region countries by 2020. </a:t>
            </a:r>
          </a:p>
          <a:p>
            <a:pPr marL="274320" indent="-273960">
              <a:lnSpc>
                <a:spcPct val="100000"/>
              </a:lnSpc>
              <a:spcBef>
                <a:spcPts val="601"/>
              </a:spcBef>
              <a:buClr>
                <a:srgbClr val="727CA3"/>
              </a:buClr>
              <a:buSzPct val="76000"/>
              <a:buFont typeface="Wingdings 3" charset="2"/>
              <a:buChar char=""/>
            </a:pPr>
            <a:r>
              <a:rPr lang="sk-SK" sz="2600" b="1" strike="noStrike" spc="-1">
                <a:solidFill>
                  <a:srgbClr val="000000"/>
                </a:solidFill>
                <a:latin typeface="Gill Sans MT"/>
              </a:rPr>
              <a:t>This target was met as early as 2018</a:t>
            </a:r>
            <a:r>
              <a:rPr lang="sk-SK" sz="2600" b="0" strike="noStrike" spc="-1">
                <a:solidFill>
                  <a:srgbClr val="000000"/>
                </a:solidFill>
                <a:latin typeface="Gill Sans MT"/>
              </a:rPr>
              <a:t> when, on average, the number of joint publications increased by 62%.</a:t>
            </a: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An increase of almost 32% is clear if the number of publications is also compared in each country over a five-year period. </a:t>
            </a:r>
          </a:p>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p:txBody>
      </p:sp>
      <p:sp>
        <p:nvSpPr>
          <p:cNvPr id="133" name="TextShape 3"/>
          <p:cNvSpPr txBox="1"/>
          <p:nvPr/>
        </p:nvSpPr>
        <p:spPr>
          <a:xfrm>
            <a:off x="720000" y="6408360"/>
            <a:ext cx="8640000" cy="602280"/>
          </a:xfrm>
          <a:prstGeom prst="rect">
            <a:avLst/>
          </a:prstGeom>
          <a:noFill/>
          <a:ln>
            <a:noFill/>
          </a:ln>
        </p:spPr>
        <p:txBody>
          <a:bodyPr lIns="90000" tIns="45000" rIns="90000" bIns="45000">
            <a:noAutofit/>
          </a:bodyPr>
          <a:lstStyle/>
          <a:p>
            <a:r>
              <a:rPr lang="sk-SK" sz="1600" b="0" strike="noStrike" spc="-1">
                <a:solidFill>
                  <a:srgbClr val="808080"/>
                </a:solidFill>
                <a:latin typeface="Arial"/>
              </a:rPr>
              <a:t>XVIII PA7 SG Meeting, Joint PA7+PA8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TextShape 1"/>
          <p:cNvSpPr txBox="1"/>
          <p:nvPr/>
        </p:nvSpPr>
        <p:spPr>
          <a:xfrm>
            <a:off x="457200" y="152280"/>
            <a:ext cx="8229240" cy="990360"/>
          </a:xfrm>
          <a:prstGeom prst="rect">
            <a:avLst/>
          </a:prstGeom>
          <a:noFill/>
          <a:ln>
            <a:noFill/>
          </a:ln>
        </p:spPr>
        <p:txBody>
          <a:bodyPr lIns="90000" tIns="45000" rIns="90000" bIns="45000" anchor="b">
            <a:normAutofit/>
          </a:bodyPr>
          <a:lstStyle/>
          <a:p>
            <a:pPr>
              <a:lnSpc>
                <a:spcPct val="100000"/>
              </a:lnSpc>
            </a:pPr>
            <a:r>
              <a:rPr lang="sk-SK" sz="3200" b="1" strike="noStrike" spc="-1">
                <a:solidFill>
                  <a:srgbClr val="0070C0"/>
                </a:solidFill>
                <a:latin typeface="Bookman Old Style"/>
              </a:rPr>
              <a:t>Number of publication and growth </a:t>
            </a:r>
            <a:endParaRPr lang="sk-SK" sz="3200" b="0" strike="noStrike" spc="-1">
              <a:solidFill>
                <a:srgbClr val="000000"/>
              </a:solidFill>
              <a:latin typeface="Gill Sans MT"/>
            </a:endParaRPr>
          </a:p>
        </p:txBody>
      </p:sp>
      <p:pic>
        <p:nvPicPr>
          <p:cNvPr id="135" name="Zástupný objekt pre obsah 6"/>
          <p:cNvPicPr/>
          <p:nvPr/>
        </p:nvPicPr>
        <p:blipFill>
          <a:blip r:embed="rId2"/>
          <a:stretch/>
        </p:blipFill>
        <p:spPr>
          <a:xfrm>
            <a:off x="323640" y="1412640"/>
            <a:ext cx="8638560" cy="4752000"/>
          </a:xfrm>
          <a:prstGeom prst="rect">
            <a:avLst/>
          </a:prstGeom>
          <a:ln>
            <a:noFill/>
          </a:ln>
        </p:spPr>
      </p:pic>
      <p:sp>
        <p:nvSpPr>
          <p:cNvPr id="136" name="TextShape 2"/>
          <p:cNvSpPr txBox="1"/>
          <p:nvPr/>
        </p:nvSpPr>
        <p:spPr>
          <a:xfrm>
            <a:off x="720000" y="6408360"/>
            <a:ext cx="8640000" cy="602280"/>
          </a:xfrm>
          <a:prstGeom prst="rect">
            <a:avLst/>
          </a:prstGeom>
          <a:noFill/>
          <a:ln>
            <a:noFill/>
          </a:ln>
        </p:spPr>
        <p:txBody>
          <a:bodyPr lIns="90000" tIns="45000" rIns="90000" bIns="45000">
            <a:noAutofit/>
          </a:bodyPr>
          <a:lstStyle/>
          <a:p>
            <a:r>
              <a:rPr lang="sk-SK" sz="1600" b="0" strike="noStrike" spc="-1">
                <a:solidFill>
                  <a:srgbClr val="808080"/>
                </a:solidFill>
                <a:latin typeface="Arial"/>
              </a:rPr>
              <a:t>XVIII PA7 SG Meeting, Joint PA7+PA8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extShape 1"/>
          <p:cNvSpPr txBox="1"/>
          <p:nvPr/>
        </p:nvSpPr>
        <p:spPr>
          <a:xfrm>
            <a:off x="457200" y="152280"/>
            <a:ext cx="8229240" cy="990360"/>
          </a:xfrm>
          <a:prstGeom prst="rect">
            <a:avLst/>
          </a:prstGeom>
          <a:noFill/>
          <a:ln>
            <a:noFill/>
          </a:ln>
        </p:spPr>
        <p:txBody>
          <a:bodyPr lIns="90000" tIns="45000" rIns="90000" bIns="45000" anchor="b">
            <a:normAutofit/>
          </a:bodyPr>
          <a:lstStyle/>
          <a:p>
            <a:pPr>
              <a:lnSpc>
                <a:spcPct val="100000"/>
              </a:lnSpc>
            </a:pPr>
            <a:r>
              <a:rPr lang="sk-SK" sz="3200" b="1" strike="noStrike" spc="-1">
                <a:solidFill>
                  <a:srgbClr val="0070C0"/>
                </a:solidFill>
                <a:latin typeface="Bookman Old Style"/>
              </a:rPr>
              <a:t>5. RIS3 in each country</a:t>
            </a:r>
            <a:endParaRPr lang="sk-SK" sz="3200" b="0" strike="noStrike" spc="-1">
              <a:solidFill>
                <a:srgbClr val="000000"/>
              </a:solidFill>
              <a:latin typeface="Gill Sans MT"/>
            </a:endParaRPr>
          </a:p>
        </p:txBody>
      </p:sp>
      <p:sp>
        <p:nvSpPr>
          <p:cNvPr id="138" name="TextShape 2"/>
          <p:cNvSpPr txBox="1"/>
          <p:nvPr/>
        </p:nvSpPr>
        <p:spPr>
          <a:xfrm>
            <a:off x="457200" y="1219320"/>
            <a:ext cx="8229240" cy="4937400"/>
          </a:xfrm>
          <a:prstGeom prst="rect">
            <a:avLst/>
          </a:prstGeom>
          <a:noFill/>
          <a:ln>
            <a:noFill/>
          </a:ln>
        </p:spPr>
        <p:txBody>
          <a:bodyPr lIns="90000" tIns="45000" rIns="90000" bIns="45000">
            <a:normAutofit/>
          </a:bodyPr>
          <a:lstStyle/>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p:txBody>
      </p:sp>
      <p:sp>
        <p:nvSpPr>
          <p:cNvPr id="139" name="CustomShape 3"/>
          <p:cNvSpPr/>
          <p:nvPr/>
        </p:nvSpPr>
        <p:spPr>
          <a:xfrm>
            <a:off x="609480" y="1371600"/>
            <a:ext cx="8229240" cy="493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Develop RIS3 in each country (and its regions) by 2020.</a:t>
            </a:r>
            <a:endParaRPr lang="sk-SK" sz="2600" b="0" strike="noStrike" spc="-1">
              <a:latin typeface="Arial"/>
            </a:endParaRP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The evaluation is based on the Smart Specialisation Platform operated by the Joint Research Centre of the European Commission. </a:t>
            </a:r>
            <a:endParaRPr lang="sk-SK" sz="2600" b="0" strike="noStrike" spc="-1">
              <a:latin typeface="Arial"/>
            </a:endParaRP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All the Danube Region countries developed and approved the RIS3 strategies or other strategic documents for research and innovation. In some countries, the national RIS3 strategy applies to all the regions </a:t>
            </a:r>
            <a:endParaRPr lang="sk-SK" sz="2600" b="0" strike="noStrike" spc="-1">
              <a:latin typeface="Arial"/>
            </a:endParaRPr>
          </a:p>
          <a:p>
            <a:pPr marL="274320" indent="-273960">
              <a:lnSpc>
                <a:spcPct val="100000"/>
              </a:lnSpc>
              <a:spcBef>
                <a:spcPts val="601"/>
              </a:spcBef>
              <a:buClr>
                <a:srgbClr val="727CA3"/>
              </a:buClr>
              <a:buSzPct val="76000"/>
              <a:buFont typeface="Wingdings 3" charset="2"/>
              <a:buChar char=""/>
            </a:pPr>
            <a:r>
              <a:rPr lang="sk-SK" sz="2600" b="1" strike="noStrike" spc="-1">
                <a:solidFill>
                  <a:srgbClr val="000000"/>
                </a:solidFill>
                <a:latin typeface="Gill Sans MT"/>
              </a:rPr>
              <a:t>This objective has been met. </a:t>
            </a:r>
            <a:endParaRPr lang="sk-SK" sz="2600" b="0" strike="noStrike" spc="-1">
              <a:latin typeface="Arial"/>
            </a:endParaRPr>
          </a:p>
          <a:p>
            <a:pPr>
              <a:lnSpc>
                <a:spcPct val="100000"/>
              </a:lnSpc>
              <a:spcBef>
                <a:spcPts val="601"/>
              </a:spcBef>
            </a:pPr>
            <a:endParaRPr lang="sk-SK" sz="2600" b="0" strike="noStrike" spc="-1">
              <a:latin typeface="Arial"/>
            </a:endParaRPr>
          </a:p>
        </p:txBody>
      </p:sp>
      <p:sp>
        <p:nvSpPr>
          <p:cNvPr id="140" name="TextShape 4"/>
          <p:cNvSpPr txBox="1"/>
          <p:nvPr/>
        </p:nvSpPr>
        <p:spPr>
          <a:xfrm>
            <a:off x="720000" y="6408360"/>
            <a:ext cx="8640000" cy="602280"/>
          </a:xfrm>
          <a:prstGeom prst="rect">
            <a:avLst/>
          </a:prstGeom>
          <a:noFill/>
          <a:ln>
            <a:noFill/>
          </a:ln>
        </p:spPr>
        <p:txBody>
          <a:bodyPr lIns="90000" tIns="45000" rIns="90000" bIns="45000">
            <a:noAutofit/>
          </a:bodyPr>
          <a:lstStyle/>
          <a:p>
            <a:r>
              <a:rPr lang="sk-SK" sz="1600" b="0" strike="noStrike" spc="-1">
                <a:solidFill>
                  <a:srgbClr val="808080"/>
                </a:solidFill>
                <a:latin typeface="Arial"/>
              </a:rPr>
              <a:t>XVIII PA7 SG Meeting, Joint PA7+PA8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TextShape 1"/>
          <p:cNvSpPr txBox="1"/>
          <p:nvPr/>
        </p:nvSpPr>
        <p:spPr>
          <a:xfrm>
            <a:off x="457200" y="152280"/>
            <a:ext cx="8229240" cy="990360"/>
          </a:xfrm>
          <a:prstGeom prst="rect">
            <a:avLst/>
          </a:prstGeom>
          <a:noFill/>
          <a:ln>
            <a:noFill/>
          </a:ln>
        </p:spPr>
        <p:txBody>
          <a:bodyPr lIns="90000" tIns="45000" rIns="90000" bIns="45000" anchor="b">
            <a:normAutofit/>
          </a:bodyPr>
          <a:lstStyle/>
          <a:p>
            <a:pPr>
              <a:lnSpc>
                <a:spcPct val="100000"/>
              </a:lnSpc>
            </a:pPr>
            <a:r>
              <a:rPr lang="sk-SK" sz="3200" b="1" strike="noStrike" spc="-1">
                <a:solidFill>
                  <a:srgbClr val="0070C0"/>
                </a:solidFill>
                <a:latin typeface="Bookman Old Style"/>
              </a:rPr>
              <a:t>Recommendations</a:t>
            </a:r>
            <a:endParaRPr lang="sk-SK" sz="3200" b="0" strike="noStrike" spc="-1">
              <a:solidFill>
                <a:srgbClr val="000000"/>
              </a:solidFill>
              <a:latin typeface="Gill Sans MT"/>
            </a:endParaRPr>
          </a:p>
        </p:txBody>
      </p:sp>
      <p:sp>
        <p:nvSpPr>
          <p:cNvPr id="142" name="TextShape 2"/>
          <p:cNvSpPr txBox="1"/>
          <p:nvPr/>
        </p:nvSpPr>
        <p:spPr>
          <a:xfrm>
            <a:off x="457200" y="1219320"/>
            <a:ext cx="8229240" cy="4937400"/>
          </a:xfrm>
          <a:prstGeom prst="rect">
            <a:avLst/>
          </a:prstGeom>
          <a:noFill/>
          <a:ln>
            <a:noFill/>
          </a:ln>
        </p:spPr>
        <p:txBody>
          <a:bodyPr lIns="90000" tIns="45000" rIns="90000" bIns="45000">
            <a:normAutofit/>
          </a:bodyPr>
          <a:lstStyle/>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p:txBody>
      </p:sp>
      <p:sp>
        <p:nvSpPr>
          <p:cNvPr id="143" name="CustomShape 3"/>
          <p:cNvSpPr/>
          <p:nvPr/>
        </p:nvSpPr>
        <p:spPr>
          <a:xfrm>
            <a:off x="609480" y="1371600"/>
            <a:ext cx="8229240" cy="493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56000"/>
          </a:bodyPr>
          <a:lstStyle/>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1. Projects supported in the Danube Region should focus on developing cooperation, which would in turn encourage participation in other schemes and programs, in particular Horizon 2020 and Horizon Europe, but also COST, Eureka and Erasmus+.</a:t>
            </a:r>
            <a:endParaRPr lang="sk-SK" sz="2600" b="0" strike="noStrike" spc="-1">
              <a:latin typeface="Arial"/>
            </a:endParaRP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2. Projects should also aim to improve the mobility of researchers within the region, particularly by supporting and motivating the submission of joint projects through Marie Skłodowska-Curie actions. The important factor must be brain </a:t>
            </a:r>
            <a:r>
              <a:rPr lang="sk-SK" sz="2600" b="1" strike="noStrike" spc="-1">
                <a:solidFill>
                  <a:srgbClr val="000000"/>
                </a:solidFill>
                <a:latin typeface="Gill Sans MT"/>
              </a:rPr>
              <a:t>circulation </a:t>
            </a:r>
            <a:r>
              <a:rPr lang="sk-SK" sz="2600" b="0" strike="noStrike" spc="-1">
                <a:solidFill>
                  <a:srgbClr val="000000"/>
                </a:solidFill>
                <a:latin typeface="Gill Sans MT"/>
              </a:rPr>
              <a:t>rather than drain.</a:t>
            </a:r>
            <a:endParaRPr lang="sk-SK" sz="2600" b="0" strike="noStrike" spc="-1">
              <a:latin typeface="Arial"/>
            </a:endParaRP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3. Projects supported in the region should also aim at bringing together academia and the private sector, in particular SMEs. Increased cooperation should also take place between SMEs.</a:t>
            </a:r>
            <a:endParaRPr lang="sk-SK" sz="2600" b="0" strike="noStrike" spc="-1">
              <a:latin typeface="Arial"/>
            </a:endParaRP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4. Short-term placements of researchers, innovators as well as project managers could also be supported within the region in order to share best practice.</a:t>
            </a:r>
            <a:endParaRPr lang="sk-SK" sz="2600" b="0" strike="noStrike" spc="-1">
              <a:latin typeface="Arial"/>
            </a:endParaRPr>
          </a:p>
          <a:p>
            <a:pPr>
              <a:lnSpc>
                <a:spcPct val="100000"/>
              </a:lnSpc>
              <a:spcBef>
                <a:spcPts val="601"/>
              </a:spcBef>
            </a:pPr>
            <a:endParaRPr lang="sk-SK" sz="2600" b="0" strike="noStrike" spc="-1">
              <a:latin typeface="Arial"/>
            </a:endParaRPr>
          </a:p>
        </p:txBody>
      </p:sp>
      <p:sp>
        <p:nvSpPr>
          <p:cNvPr id="144" name="TextShape 4"/>
          <p:cNvSpPr txBox="1"/>
          <p:nvPr/>
        </p:nvSpPr>
        <p:spPr>
          <a:xfrm>
            <a:off x="720000" y="6408360"/>
            <a:ext cx="8640000" cy="602280"/>
          </a:xfrm>
          <a:prstGeom prst="rect">
            <a:avLst/>
          </a:prstGeom>
          <a:noFill/>
          <a:ln>
            <a:noFill/>
          </a:ln>
        </p:spPr>
        <p:txBody>
          <a:bodyPr lIns="90000" tIns="45000" rIns="90000" bIns="45000">
            <a:noAutofit/>
          </a:bodyPr>
          <a:lstStyle/>
          <a:p>
            <a:r>
              <a:rPr lang="sk-SK" sz="1600" b="0" strike="noStrike" spc="-1">
                <a:solidFill>
                  <a:srgbClr val="808080"/>
                </a:solidFill>
                <a:latin typeface="Arial"/>
              </a:rPr>
              <a:t>XVIII PA7 SG Meeting, Joint PA7+PA8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CustomShape 1"/>
          <p:cNvSpPr/>
          <p:nvPr/>
        </p:nvSpPr>
        <p:spPr>
          <a:xfrm>
            <a:off x="310680" y="6258240"/>
            <a:ext cx="8496720" cy="570960"/>
          </a:xfrm>
          <a:prstGeom prst="rect">
            <a:avLst/>
          </a:prstGeom>
          <a:solidFill>
            <a:schemeClr val="bg1"/>
          </a:solidFill>
          <a:ln>
            <a:solidFill>
              <a:schemeClr val="bg1"/>
            </a:solidFill>
            <a:round/>
          </a:ln>
        </p:spPr>
        <p:style>
          <a:lnRef idx="2">
            <a:schemeClr val="accent1">
              <a:shade val="50000"/>
            </a:schemeClr>
          </a:lnRef>
          <a:fillRef idx="1">
            <a:schemeClr val="accent1"/>
          </a:fillRef>
          <a:effectRef idx="0">
            <a:schemeClr val="accent1"/>
          </a:effectRef>
          <a:fontRef idx="minor"/>
        </p:style>
      </p:sp>
      <p:sp>
        <p:nvSpPr>
          <p:cNvPr id="146" name="TextShape 2"/>
          <p:cNvSpPr txBox="1"/>
          <p:nvPr/>
        </p:nvSpPr>
        <p:spPr>
          <a:xfrm>
            <a:off x="337320" y="1681560"/>
            <a:ext cx="8820000" cy="2009880"/>
          </a:xfrm>
          <a:prstGeom prst="rect">
            <a:avLst/>
          </a:prstGeom>
          <a:noFill/>
          <a:ln>
            <a:noFill/>
          </a:ln>
        </p:spPr>
        <p:txBody>
          <a:bodyPr lIns="90000" tIns="45000" rIns="90000" bIns="45000">
            <a:normAutofit/>
          </a:bodyPr>
          <a:lstStyle/>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r>
              <a:rPr lang="sk-SK" sz="2400" b="0" strike="noStrike" spc="-1">
                <a:solidFill>
                  <a:srgbClr val="0070C0"/>
                </a:solidFill>
                <a:latin typeface="Gill Sans MT"/>
              </a:rPr>
              <a:t>                           jaroslava.szudi@minedu.sk		     </a:t>
            </a:r>
            <a:endParaRPr lang="sk-SK" sz="2400" b="0" strike="noStrike" spc="-1">
              <a:solidFill>
                <a:srgbClr val="000000"/>
              </a:solidFill>
              <a:latin typeface="Gill Sans MT"/>
            </a:endParaRPr>
          </a:p>
        </p:txBody>
      </p:sp>
      <p:pic>
        <p:nvPicPr>
          <p:cNvPr id="147" name="Picture 2" descr="C:\Users\Blaskó\Desktop\4da56c6e4199ee90672a68bb2f18884f-Browser.png"/>
          <p:cNvPicPr/>
          <p:nvPr/>
        </p:nvPicPr>
        <p:blipFill>
          <a:blip r:embed="rId2"/>
          <a:stretch/>
        </p:blipFill>
        <p:spPr>
          <a:xfrm>
            <a:off x="774000" y="4102200"/>
            <a:ext cx="452880" cy="452880"/>
          </a:xfrm>
          <a:prstGeom prst="rect">
            <a:avLst/>
          </a:prstGeom>
          <a:ln>
            <a:noFill/>
          </a:ln>
        </p:spPr>
      </p:pic>
      <p:pic>
        <p:nvPicPr>
          <p:cNvPr id="148" name="Picture 4" descr="C:\Users\Blaskó\Desktop\square-facebook-512.png"/>
          <p:cNvPicPr/>
          <p:nvPr/>
        </p:nvPicPr>
        <p:blipFill>
          <a:blip r:embed="rId3"/>
          <a:stretch/>
        </p:blipFill>
        <p:spPr>
          <a:xfrm>
            <a:off x="774000" y="4731120"/>
            <a:ext cx="449280" cy="449280"/>
          </a:xfrm>
          <a:prstGeom prst="rect">
            <a:avLst/>
          </a:prstGeom>
          <a:ln>
            <a:noFill/>
          </a:ln>
        </p:spPr>
      </p:pic>
      <p:sp>
        <p:nvSpPr>
          <p:cNvPr id="149" name="CustomShape 3"/>
          <p:cNvSpPr/>
          <p:nvPr/>
        </p:nvSpPr>
        <p:spPr>
          <a:xfrm>
            <a:off x="310680" y="908640"/>
            <a:ext cx="8496720" cy="431640"/>
          </a:xfrm>
          <a:prstGeom prst="rect">
            <a:avLst/>
          </a:prstGeom>
          <a:solidFill>
            <a:schemeClr val="bg1"/>
          </a:solidFill>
          <a:ln>
            <a:solidFill>
              <a:schemeClr val="bg1"/>
            </a:solidFill>
            <a:round/>
          </a:ln>
        </p:spPr>
        <p:style>
          <a:lnRef idx="2">
            <a:schemeClr val="accent1">
              <a:shade val="50000"/>
            </a:schemeClr>
          </a:lnRef>
          <a:fillRef idx="1">
            <a:schemeClr val="accent1"/>
          </a:fillRef>
          <a:effectRef idx="0">
            <a:schemeClr val="accent1"/>
          </a:effectRef>
          <a:fontRef idx="minor"/>
        </p:style>
      </p:sp>
      <p:pic>
        <p:nvPicPr>
          <p:cNvPr id="150" name="Picture 2" descr="Image result for thank you for attention icon"/>
          <p:cNvPicPr/>
          <p:nvPr/>
        </p:nvPicPr>
        <p:blipFill>
          <a:blip r:embed="rId4">
            <a:extLst>
              <a:ext uri="{BEBA8EAE-BF5A-486C-A8C5-ECC9F3942E4B}">
                <a14:imgProps xmlns:a14="http://schemas.microsoft.com/office/drawing/2010/main">
                  <a14:imgLayer r:embed="rId5">
                    <a14:imgEffect>
                      <a14:saturation sat="0"/>
                    </a14:imgEffect>
                  </a14:imgLayer>
                </a14:imgProps>
              </a:ext>
            </a:extLst>
          </a:blip>
          <a:srcRect t="30525" b="33060"/>
          <a:stretch/>
        </p:blipFill>
        <p:spPr>
          <a:xfrm>
            <a:off x="1207440" y="200160"/>
            <a:ext cx="6768360" cy="1848600"/>
          </a:xfrm>
          <a:prstGeom prst="rect">
            <a:avLst/>
          </a:prstGeom>
          <a:ln>
            <a:noFill/>
          </a:ln>
        </p:spPr>
      </p:pic>
      <p:sp>
        <p:nvSpPr>
          <p:cNvPr id="151" name="CustomShape 4"/>
          <p:cNvSpPr/>
          <p:nvPr/>
        </p:nvSpPr>
        <p:spPr>
          <a:xfrm>
            <a:off x="155520" y="-144360"/>
            <a:ext cx="304560" cy="304560"/>
          </a:xfrm>
          <a:prstGeom prst="rect">
            <a:avLst/>
          </a:prstGeom>
          <a:noFill/>
          <a:ln>
            <a:noFill/>
          </a:ln>
        </p:spPr>
        <p:style>
          <a:lnRef idx="0">
            <a:scrgbClr r="0" g="0" b="0"/>
          </a:lnRef>
          <a:fillRef idx="0">
            <a:scrgbClr r="0" g="0" b="0"/>
          </a:fillRef>
          <a:effectRef idx="0">
            <a:scrgbClr r="0" g="0" b="0"/>
          </a:effectRef>
          <a:fontRef idx="minor"/>
        </p:style>
      </p:sp>
      <p:sp>
        <p:nvSpPr>
          <p:cNvPr id="152" name="CustomShape 5"/>
          <p:cNvSpPr/>
          <p:nvPr/>
        </p:nvSpPr>
        <p:spPr>
          <a:xfrm>
            <a:off x="1583280" y="3838320"/>
            <a:ext cx="6179400" cy="640440"/>
          </a:xfrm>
          <a:prstGeom prst="rect">
            <a:avLst/>
          </a:prstGeom>
          <a:noFill/>
          <a:ln>
            <a:noFill/>
          </a:ln>
        </p:spPr>
        <p:style>
          <a:lnRef idx="0">
            <a:scrgbClr r="0" g="0" b="0"/>
          </a:lnRef>
          <a:fillRef idx="0">
            <a:scrgbClr r="0" g="0" b="0"/>
          </a:fillRef>
          <a:effectRef idx="0">
            <a:scrgbClr r="0" g="0" b="0"/>
          </a:effectRef>
          <a:fontRef idx="minor"/>
        </p:style>
        <p:txBody>
          <a:bodyPr>
            <a:spAutoFit/>
          </a:bodyPr>
          <a:lstStyle/>
          <a:p>
            <a:pPr algn="ctr">
              <a:lnSpc>
                <a:spcPct val="100000"/>
              </a:lnSpc>
            </a:pPr>
            <a:r>
              <a:rPr lang="sk-SK" sz="3600" b="1" strike="noStrike" spc="-1">
                <a:solidFill>
                  <a:srgbClr val="7030A0"/>
                </a:solidFill>
                <a:latin typeface="Gill Sans MT"/>
              </a:rPr>
              <a:t>For more information:</a:t>
            </a:r>
            <a:endParaRPr lang="sk-SK" sz="3600" b="0" strike="noStrike" spc="-1">
              <a:latin typeface="Arial"/>
            </a:endParaRPr>
          </a:p>
        </p:txBody>
      </p:sp>
      <p:pic>
        <p:nvPicPr>
          <p:cNvPr id="153" name="Picture 2"/>
          <p:cNvPicPr/>
          <p:nvPr/>
        </p:nvPicPr>
        <p:blipFill>
          <a:blip r:embed="rId6"/>
          <a:srcRect r="73622" b="56596"/>
          <a:stretch/>
        </p:blipFill>
        <p:spPr>
          <a:xfrm>
            <a:off x="774000" y="5376240"/>
            <a:ext cx="554040" cy="512640"/>
          </a:xfrm>
          <a:prstGeom prst="rect">
            <a:avLst/>
          </a:prstGeom>
          <a:ln>
            <a:noFill/>
          </a:ln>
        </p:spPr>
      </p:pic>
      <p:sp>
        <p:nvSpPr>
          <p:cNvPr id="154" name="CustomShape 6"/>
          <p:cNvSpPr/>
          <p:nvPr/>
        </p:nvSpPr>
        <p:spPr>
          <a:xfrm>
            <a:off x="1469520" y="1743480"/>
            <a:ext cx="6179400" cy="640440"/>
          </a:xfrm>
          <a:prstGeom prst="rect">
            <a:avLst/>
          </a:prstGeom>
          <a:noFill/>
          <a:ln>
            <a:noFill/>
          </a:ln>
        </p:spPr>
        <p:style>
          <a:lnRef idx="0">
            <a:scrgbClr r="0" g="0" b="0"/>
          </a:lnRef>
          <a:fillRef idx="0">
            <a:scrgbClr r="0" g="0" b="0"/>
          </a:fillRef>
          <a:effectRef idx="0">
            <a:scrgbClr r="0" g="0" b="0"/>
          </a:effectRef>
          <a:fontRef idx="minor"/>
        </p:style>
        <p:txBody>
          <a:bodyPr>
            <a:spAutoFit/>
          </a:bodyPr>
          <a:lstStyle/>
          <a:p>
            <a:pPr algn="ctr">
              <a:lnSpc>
                <a:spcPct val="100000"/>
              </a:lnSpc>
            </a:pPr>
            <a:r>
              <a:rPr lang="sk-SK" sz="3600" b="1" strike="noStrike" spc="-1">
                <a:solidFill>
                  <a:srgbClr val="7030A0"/>
                </a:solidFill>
                <a:latin typeface="Gill Sans MT"/>
              </a:rPr>
              <a:t>Contact details:</a:t>
            </a:r>
            <a:endParaRPr lang="sk-SK" sz="3600" b="0" strike="noStrike" spc="-1">
              <a:latin typeface="Arial"/>
            </a:endParaRPr>
          </a:p>
        </p:txBody>
      </p:sp>
      <p:sp>
        <p:nvSpPr>
          <p:cNvPr id="155" name="CustomShape 7"/>
          <p:cNvSpPr/>
          <p:nvPr/>
        </p:nvSpPr>
        <p:spPr>
          <a:xfrm>
            <a:off x="1682640" y="4190400"/>
            <a:ext cx="6336360" cy="2009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85000"/>
          </a:bodyPr>
          <a:lstStyle/>
          <a:p>
            <a:pPr>
              <a:lnSpc>
                <a:spcPct val="100000"/>
              </a:lnSpc>
              <a:spcBef>
                <a:spcPts val="601"/>
              </a:spcBef>
            </a:pPr>
            <a:endParaRPr lang="sk-SK" sz="2600" b="0" strike="noStrike" spc="-1">
              <a:latin typeface="Arial"/>
            </a:endParaRPr>
          </a:p>
          <a:p>
            <a:pPr algn="ctr">
              <a:lnSpc>
                <a:spcPct val="100000"/>
              </a:lnSpc>
              <a:spcBef>
                <a:spcPts val="601"/>
              </a:spcBef>
            </a:pPr>
            <a:r>
              <a:rPr lang="sk-SK" sz="2600" b="0" strike="noStrike" spc="-1">
                <a:solidFill>
                  <a:srgbClr val="0070C0"/>
                </a:solidFill>
                <a:latin typeface="Gill Sans MT"/>
              </a:rPr>
              <a:t>www.danubeknowledgesociety.eu</a:t>
            </a:r>
            <a:endParaRPr lang="sk-SK" sz="2600" b="0" strike="noStrike" spc="-1">
              <a:latin typeface="Arial"/>
            </a:endParaRPr>
          </a:p>
          <a:p>
            <a:pPr algn="ctr">
              <a:lnSpc>
                <a:spcPct val="100000"/>
              </a:lnSpc>
              <a:spcBef>
                <a:spcPts val="601"/>
              </a:spcBef>
            </a:pPr>
            <a:r>
              <a:rPr lang="sk-SK" sz="2600" b="0" strike="noStrike" spc="-1">
                <a:solidFill>
                  <a:srgbClr val="0070C0"/>
                </a:solidFill>
                <a:latin typeface="Gill Sans MT"/>
              </a:rPr>
              <a:t>facebook.com/DanubeKnowledgeSociety</a:t>
            </a:r>
            <a:endParaRPr lang="sk-SK" sz="2600" b="0" strike="noStrike" spc="-1">
              <a:latin typeface="Arial"/>
            </a:endParaRPr>
          </a:p>
          <a:p>
            <a:pPr algn="ctr">
              <a:lnSpc>
                <a:spcPct val="100000"/>
              </a:lnSpc>
              <a:spcBef>
                <a:spcPts val="601"/>
              </a:spcBef>
            </a:pPr>
            <a:r>
              <a:rPr lang="sk-SK" sz="2600" b="0" strike="noStrike" spc="-1">
                <a:solidFill>
                  <a:srgbClr val="0070C0"/>
                </a:solidFill>
                <a:latin typeface="Gill Sans MT"/>
              </a:rPr>
              <a:t>#DanubeKnowledgeSociety  </a:t>
            </a:r>
            <a:endParaRPr lang="sk-SK" sz="2600" b="0" strike="noStrike" spc="-1">
              <a:latin typeface="Arial"/>
            </a:endParaRPr>
          </a:p>
          <a:p>
            <a:pPr algn="ctr">
              <a:lnSpc>
                <a:spcPct val="100000"/>
              </a:lnSpc>
              <a:spcBef>
                <a:spcPts val="601"/>
              </a:spcBef>
            </a:pPr>
            <a:r>
              <a:rPr lang="sk-SK" sz="2300" b="0" strike="noStrike" spc="-1">
                <a:solidFill>
                  <a:srgbClr val="0070C0"/>
                </a:solidFill>
                <a:latin typeface="Gill Sans MT"/>
              </a:rPr>
              <a:t>@EUSDR_knowledge</a:t>
            </a:r>
            <a:endParaRPr lang="sk-SK" sz="2300" b="0" strike="noStrike" spc="-1">
              <a:latin typeface="Arial"/>
            </a:endParaRPr>
          </a:p>
          <a:p>
            <a:pPr>
              <a:lnSpc>
                <a:spcPct val="100000"/>
              </a:lnSpc>
              <a:spcBef>
                <a:spcPts val="601"/>
              </a:spcBef>
            </a:pPr>
            <a:endParaRPr lang="sk-SK" sz="2300" b="0" strike="noStrike" spc="-1">
              <a:latin typeface="Arial"/>
            </a:endParaRPr>
          </a:p>
          <a:p>
            <a:pPr algn="ctr">
              <a:lnSpc>
                <a:spcPct val="100000"/>
              </a:lnSpc>
              <a:spcBef>
                <a:spcPts val="601"/>
              </a:spcBef>
            </a:pPr>
            <a:endParaRPr lang="sk-SK" sz="2300" b="0" strike="noStrike" spc="-1">
              <a:latin typeface="Arial"/>
            </a:endParaRPr>
          </a:p>
          <a:p>
            <a:pPr algn="ctr">
              <a:lnSpc>
                <a:spcPct val="100000"/>
              </a:lnSpc>
              <a:spcBef>
                <a:spcPts val="601"/>
              </a:spcBef>
            </a:pPr>
            <a:endParaRPr lang="sk-SK" sz="2300" b="0" strike="noStrike" spc="-1">
              <a:latin typeface="Arial"/>
            </a:endParaRPr>
          </a:p>
          <a:p>
            <a:pPr>
              <a:lnSpc>
                <a:spcPct val="100000"/>
              </a:lnSpc>
              <a:spcBef>
                <a:spcPts val="601"/>
              </a:spcBef>
            </a:pPr>
            <a:endParaRPr lang="sk-SK" sz="2300" b="0" strike="noStrike" spc="-1">
              <a:latin typeface="Arial"/>
            </a:endParaRPr>
          </a:p>
          <a:p>
            <a:pPr marL="457200" algn="ctr">
              <a:lnSpc>
                <a:spcPct val="150000"/>
              </a:lnSpc>
              <a:spcBef>
                <a:spcPts val="499"/>
              </a:spcBef>
            </a:pPr>
            <a:endParaRPr lang="sk-SK" sz="2300" b="0" strike="noStrike" spc="-1">
              <a:latin typeface="Arial"/>
            </a:endParaRPr>
          </a:p>
          <a:p>
            <a:pPr>
              <a:lnSpc>
                <a:spcPct val="100000"/>
              </a:lnSpc>
              <a:spcBef>
                <a:spcPts val="601"/>
              </a:spcBef>
            </a:pPr>
            <a:endParaRPr lang="sk-SK" sz="2300" b="0" strike="noStrike" spc="-1">
              <a:latin typeface="Arial"/>
            </a:endParaRPr>
          </a:p>
          <a:p>
            <a:pPr>
              <a:lnSpc>
                <a:spcPct val="100000"/>
              </a:lnSpc>
              <a:spcBef>
                <a:spcPts val="601"/>
              </a:spcBef>
            </a:pPr>
            <a:endParaRPr lang="sk-SK" sz="2300" b="0" strike="noStrike" spc="-1">
              <a:latin typeface="Arial"/>
            </a:endParaRPr>
          </a:p>
        </p:txBody>
      </p:sp>
      <p:sp>
        <p:nvSpPr>
          <p:cNvPr id="156" name="CustomShape 8"/>
          <p:cNvSpPr/>
          <p:nvPr/>
        </p:nvSpPr>
        <p:spPr>
          <a:xfrm>
            <a:off x="1483200" y="5736960"/>
            <a:ext cx="304560" cy="304560"/>
          </a:xfrm>
          <a:prstGeom prst="rect">
            <a:avLst/>
          </a:prstGeom>
          <a:noFill/>
          <a:ln>
            <a:noFill/>
          </a:ln>
        </p:spPr>
        <p:style>
          <a:lnRef idx="0">
            <a:scrgbClr r="0" g="0" b="0"/>
          </a:lnRef>
          <a:fillRef idx="0">
            <a:scrgbClr r="0" g="0" b="0"/>
          </a:fillRef>
          <a:effectRef idx="0">
            <a:scrgbClr r="0" g="0" b="0"/>
          </a:effectRef>
          <a:fontRef idx="minor"/>
        </p:style>
      </p:sp>
      <p:sp>
        <p:nvSpPr>
          <p:cNvPr id="157" name="CustomShape 9"/>
          <p:cNvSpPr/>
          <p:nvPr/>
        </p:nvSpPr>
        <p:spPr>
          <a:xfrm>
            <a:off x="460440" y="160200"/>
            <a:ext cx="304560" cy="304560"/>
          </a:xfrm>
          <a:prstGeom prst="rect">
            <a:avLst/>
          </a:prstGeom>
          <a:noFill/>
          <a:ln>
            <a:noFill/>
          </a:ln>
        </p:spPr>
        <p:style>
          <a:lnRef idx="0">
            <a:scrgbClr r="0" g="0" b="0"/>
          </a:lnRef>
          <a:fillRef idx="0">
            <a:scrgbClr r="0" g="0" b="0"/>
          </a:fillRef>
          <a:effectRef idx="0">
            <a:scrgbClr r="0" g="0" b="0"/>
          </a:effectRef>
          <a:fontRef idx="minor"/>
        </p:style>
      </p:sp>
      <p:pic>
        <p:nvPicPr>
          <p:cNvPr id="158" name="Picture 4" descr="Twitter nefunguje? Aktuálne problémy a výpadky | Downdetector"/>
          <p:cNvPicPr/>
          <p:nvPr/>
        </p:nvPicPr>
        <p:blipFill>
          <a:blip r:embed="rId7"/>
          <a:stretch/>
        </p:blipFill>
        <p:spPr>
          <a:xfrm>
            <a:off x="726840" y="5970960"/>
            <a:ext cx="600840" cy="51660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Shape 1"/>
          <p:cNvSpPr txBox="1"/>
          <p:nvPr/>
        </p:nvSpPr>
        <p:spPr>
          <a:xfrm>
            <a:off x="107640" y="116640"/>
            <a:ext cx="8686440" cy="990360"/>
          </a:xfrm>
          <a:prstGeom prst="rect">
            <a:avLst/>
          </a:prstGeom>
          <a:noFill/>
          <a:ln>
            <a:noFill/>
          </a:ln>
        </p:spPr>
        <p:txBody>
          <a:bodyPr lIns="90000" tIns="45000" rIns="90000" bIns="45000" anchor="b">
            <a:normAutofit/>
          </a:bodyPr>
          <a:lstStyle/>
          <a:p>
            <a:pPr algn="r">
              <a:lnSpc>
                <a:spcPct val="100000"/>
              </a:lnSpc>
            </a:pPr>
            <a:r>
              <a:rPr lang="sk-SK" sz="3200" b="1" strike="noStrike" spc="-1">
                <a:solidFill>
                  <a:srgbClr val="0070C0"/>
                </a:solidFill>
                <a:latin typeface="Bookman Old Style"/>
              </a:rPr>
              <a:t>The aim of the analysis</a:t>
            </a:r>
            <a:endParaRPr lang="sk-SK" sz="3200" b="0" strike="noStrike" spc="-1">
              <a:solidFill>
                <a:srgbClr val="000000"/>
              </a:solidFill>
              <a:latin typeface="Gill Sans MT"/>
            </a:endParaRPr>
          </a:p>
        </p:txBody>
      </p:sp>
      <p:sp>
        <p:nvSpPr>
          <p:cNvPr id="107" name="TextShape 2"/>
          <p:cNvSpPr txBox="1"/>
          <p:nvPr/>
        </p:nvSpPr>
        <p:spPr>
          <a:xfrm>
            <a:off x="107640" y="1219320"/>
            <a:ext cx="8856720" cy="5546160"/>
          </a:xfrm>
          <a:prstGeom prst="rect">
            <a:avLst/>
          </a:prstGeom>
          <a:noFill/>
          <a:ln>
            <a:noFill/>
          </a:ln>
        </p:spPr>
        <p:txBody>
          <a:bodyPr lIns="90000" tIns="45000" rIns="90000" bIns="45000">
            <a:normAutofit/>
          </a:bodyPr>
          <a:lstStyle/>
          <a:p>
            <a:pPr>
              <a:lnSpc>
                <a:spcPct val="100000"/>
              </a:lnSpc>
              <a:spcBef>
                <a:spcPts val="601"/>
              </a:spcBef>
            </a:pPr>
            <a:r>
              <a:rPr lang="sk-SK" sz="2400" b="0" strike="noStrike" spc="-1">
                <a:solidFill>
                  <a:srgbClr val="000000"/>
                </a:solidFill>
                <a:latin typeface="Gill Sans MT"/>
              </a:rPr>
              <a:t>    </a:t>
            </a:r>
          </a:p>
          <a:p>
            <a:pPr>
              <a:lnSpc>
                <a:spcPct val="100000"/>
              </a:lnSpc>
              <a:spcBef>
                <a:spcPts val="601"/>
              </a:spcBef>
            </a:pPr>
            <a:endParaRPr lang="sk-SK" sz="2400" b="0" strike="noStrike" spc="-1">
              <a:solidFill>
                <a:srgbClr val="000000"/>
              </a:solidFill>
              <a:latin typeface="Gill Sans MT"/>
            </a:endParaRPr>
          </a:p>
          <a:p>
            <a:pPr>
              <a:lnSpc>
                <a:spcPct val="100000"/>
              </a:lnSpc>
              <a:spcBef>
                <a:spcPts val="601"/>
              </a:spcBef>
            </a:pPr>
            <a:endParaRPr lang="sk-SK" sz="2400" b="0" strike="noStrike" spc="-1">
              <a:solidFill>
                <a:srgbClr val="000000"/>
              </a:solidFill>
              <a:latin typeface="Gill Sans MT"/>
            </a:endParaRPr>
          </a:p>
          <a:p>
            <a:pPr algn="ctr">
              <a:lnSpc>
                <a:spcPct val="100000"/>
              </a:lnSpc>
              <a:spcBef>
                <a:spcPts val="601"/>
              </a:spcBef>
            </a:pPr>
            <a:r>
              <a:rPr lang="sk-SK" sz="2600" b="0" strike="noStrike" spc="-1">
                <a:solidFill>
                  <a:srgbClr val="000000"/>
                </a:solidFill>
                <a:latin typeface="Gill Sans MT"/>
              </a:rPr>
              <a:t>The aim of the study is to </a:t>
            </a:r>
            <a:r>
              <a:rPr lang="sk-SK" sz="2600" b="1" strike="noStrike" spc="-1">
                <a:solidFill>
                  <a:srgbClr val="000000"/>
                </a:solidFill>
                <a:latin typeface="Gill Sans MT"/>
              </a:rPr>
              <a:t>assess the current state and progress in the area of  knowledge society in the Danube Strategy countries, as well as to make recommendations for improving the  situation in the region.</a:t>
            </a:r>
            <a:r>
              <a:rPr lang="sk-SK" sz="2600" b="0" strike="noStrike" spc="-1">
                <a:solidFill>
                  <a:srgbClr val="000000"/>
                </a:solidFill>
                <a:latin typeface="Gill Sans MT"/>
              </a:rPr>
              <a:t> The analysis focuses on Priority Area 7 - Knowledge Society (Research, Education and ICT), which is jointly coordinated by Slovakia and Serbia.</a:t>
            </a:r>
          </a:p>
          <a:p>
            <a:pPr>
              <a:lnSpc>
                <a:spcPct val="100000"/>
              </a:lnSpc>
              <a:spcBef>
                <a:spcPts val="601"/>
              </a:spcBef>
            </a:pPr>
            <a:endParaRPr lang="sk-SK" sz="2600" b="0" strike="noStrike" spc="-1">
              <a:solidFill>
                <a:srgbClr val="000000"/>
              </a:solidFill>
              <a:latin typeface="Gill Sans MT"/>
            </a:endParaRPr>
          </a:p>
        </p:txBody>
      </p:sp>
      <p:sp>
        <p:nvSpPr>
          <p:cNvPr id="108" name="TextShape 3"/>
          <p:cNvSpPr txBox="1"/>
          <p:nvPr/>
        </p:nvSpPr>
        <p:spPr>
          <a:xfrm>
            <a:off x="720000" y="6408000"/>
            <a:ext cx="8640000" cy="602280"/>
          </a:xfrm>
          <a:prstGeom prst="rect">
            <a:avLst/>
          </a:prstGeom>
          <a:noFill/>
          <a:ln>
            <a:noFill/>
          </a:ln>
        </p:spPr>
        <p:txBody>
          <a:bodyPr lIns="90000" tIns="45000" rIns="90000" bIns="45000">
            <a:noAutofit/>
          </a:bodyPr>
          <a:lstStyle/>
          <a:p>
            <a:r>
              <a:rPr lang="sk-SK" sz="1600" b="0" strike="noStrike" spc="-1">
                <a:solidFill>
                  <a:srgbClr val="808080"/>
                </a:solidFill>
                <a:latin typeface="Arial"/>
              </a:rPr>
              <a:t>XVIII PA7 SG Meeting, Joint PA7+PA8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Shape 1"/>
          <p:cNvSpPr txBox="1"/>
          <p:nvPr/>
        </p:nvSpPr>
        <p:spPr>
          <a:xfrm>
            <a:off x="457200" y="152280"/>
            <a:ext cx="8229240" cy="990360"/>
          </a:xfrm>
          <a:prstGeom prst="rect">
            <a:avLst/>
          </a:prstGeom>
          <a:noFill/>
          <a:ln>
            <a:noFill/>
          </a:ln>
        </p:spPr>
        <p:txBody>
          <a:bodyPr lIns="90000" tIns="45000" rIns="90000" bIns="45000" anchor="b">
            <a:noAutofit/>
          </a:bodyPr>
          <a:lstStyle/>
          <a:p>
            <a:pPr>
              <a:lnSpc>
                <a:spcPct val="100000"/>
              </a:lnSpc>
            </a:pPr>
            <a:r>
              <a:rPr lang="sk-SK" sz="3200" b="1" strike="noStrike" spc="-1">
                <a:solidFill>
                  <a:srgbClr val="0070C0"/>
                </a:solidFill>
                <a:latin typeface="Bookman Old Style"/>
              </a:rPr>
              <a:t>The study contains four basic parts</a:t>
            </a:r>
            <a:endParaRPr lang="sk-SK" sz="3200" b="0" strike="noStrike" spc="-1">
              <a:solidFill>
                <a:srgbClr val="000000"/>
              </a:solidFill>
              <a:latin typeface="Gill Sans MT"/>
            </a:endParaRPr>
          </a:p>
        </p:txBody>
      </p:sp>
      <p:sp>
        <p:nvSpPr>
          <p:cNvPr id="110" name="TextShape 2"/>
          <p:cNvSpPr txBox="1"/>
          <p:nvPr/>
        </p:nvSpPr>
        <p:spPr>
          <a:xfrm>
            <a:off x="179640" y="1340640"/>
            <a:ext cx="8686440" cy="4937400"/>
          </a:xfrm>
          <a:prstGeom prst="rect">
            <a:avLst/>
          </a:prstGeom>
          <a:noFill/>
          <a:ln>
            <a:noFill/>
          </a:ln>
        </p:spPr>
        <p:txBody>
          <a:bodyPr lIns="90000" tIns="45000" rIns="90000" bIns="45000">
            <a:normAutofit fontScale="55000"/>
          </a:bodyPr>
          <a:lstStyle/>
          <a:p>
            <a:pPr marL="514440" indent="-514080">
              <a:lnSpc>
                <a:spcPct val="100000"/>
              </a:lnSpc>
              <a:spcBef>
                <a:spcPts val="601"/>
              </a:spcBef>
              <a:buClr>
                <a:srgbClr val="727CA3"/>
              </a:buClr>
              <a:buSzPct val="76000"/>
              <a:buFont typeface="Wingdings 3" charset="2"/>
              <a:buAutoNum type="arabicPeriod"/>
            </a:pPr>
            <a:r>
              <a:rPr lang="sk-SK" sz="2600" b="1" i="1" strike="noStrike" spc="-1">
                <a:solidFill>
                  <a:srgbClr val="000000"/>
                </a:solidFill>
                <a:latin typeface="Gill Sans MT"/>
              </a:rPr>
              <a:t>Analytical evaluation of the knowledge society </a:t>
            </a:r>
            <a:r>
              <a:rPr lang="sk-SK" sz="2600" b="0" strike="noStrike" spc="-1">
                <a:solidFill>
                  <a:srgbClr val="000000"/>
                </a:solidFill>
                <a:latin typeface="Gill Sans MT"/>
              </a:rPr>
              <a:t>is the basis of the whole evaluation focuses on the quantitative and qualitative description and evaluation of the current state and progress that has occurred in the analysed period. It is divided into four parts that reflect the innovation process - inputs, activities, outputs and short and long-term effects.</a:t>
            </a:r>
          </a:p>
          <a:p>
            <a:pPr marL="514440" indent="-514080">
              <a:lnSpc>
                <a:spcPct val="100000"/>
              </a:lnSpc>
              <a:spcBef>
                <a:spcPts val="601"/>
              </a:spcBef>
              <a:buClr>
                <a:srgbClr val="727CA3"/>
              </a:buClr>
              <a:buSzPct val="76000"/>
              <a:buFont typeface="Wingdings 3" charset="2"/>
              <a:buAutoNum type="arabicPeriod"/>
            </a:pPr>
            <a:r>
              <a:rPr lang="sk-SK" sz="2600" b="1" i="1" strike="noStrike" spc="-1">
                <a:solidFill>
                  <a:srgbClr val="000000"/>
                </a:solidFill>
                <a:latin typeface="Gill Sans MT"/>
              </a:rPr>
              <a:t>Fulfilment of Objectives from 2016 </a:t>
            </a:r>
            <a:r>
              <a:rPr lang="sk-SK" sz="2600" b="0" strike="noStrike" spc="-1">
                <a:solidFill>
                  <a:srgbClr val="000000"/>
                </a:solidFill>
                <a:latin typeface="Gill Sans MT"/>
              </a:rPr>
              <a:t>focus on the evaluation of the set target indicators as well as the potential of their fulfilment by 2020.</a:t>
            </a:r>
          </a:p>
          <a:p>
            <a:pPr marL="514440" indent="-514080">
              <a:lnSpc>
                <a:spcPct val="100000"/>
              </a:lnSpc>
              <a:spcBef>
                <a:spcPts val="601"/>
              </a:spcBef>
              <a:buClr>
                <a:srgbClr val="727CA3"/>
              </a:buClr>
              <a:buSzPct val="76000"/>
              <a:buFont typeface="Wingdings 3" charset="2"/>
              <a:buAutoNum type="arabicPeriod"/>
            </a:pPr>
            <a:r>
              <a:rPr lang="sk-SK" sz="2600" b="1" i="1" strike="noStrike" spc="-1">
                <a:solidFill>
                  <a:srgbClr val="000000"/>
                </a:solidFill>
                <a:latin typeface="Gill Sans MT"/>
              </a:rPr>
              <a:t>Evaluation of the Best Practice to Date and a SWOT Analysis </a:t>
            </a:r>
            <a:r>
              <a:rPr lang="sk-SK" sz="2600" b="0" i="1" strike="noStrike" spc="-1">
                <a:solidFill>
                  <a:srgbClr val="000000"/>
                </a:solidFill>
                <a:latin typeface="Gill Sans MT"/>
              </a:rPr>
              <a:t>of PA7</a:t>
            </a:r>
            <a:r>
              <a:rPr lang="sk-SK" sz="2600" b="0" strike="noStrike" spc="-1">
                <a:solidFill>
                  <a:srgbClr val="000000"/>
                </a:solidFill>
                <a:latin typeface="Gill Sans MT"/>
              </a:rPr>
              <a:t> contains summaries of what has been done in the region so far and especially the evaluation of strengths, weaknesses, opportunities and threats.</a:t>
            </a:r>
          </a:p>
          <a:p>
            <a:pPr marL="514440" indent="-514080">
              <a:lnSpc>
                <a:spcPct val="100000"/>
              </a:lnSpc>
              <a:spcBef>
                <a:spcPts val="601"/>
              </a:spcBef>
              <a:buClr>
                <a:srgbClr val="727CA3"/>
              </a:buClr>
              <a:buSzPct val="76000"/>
              <a:buFont typeface="Wingdings 3" charset="2"/>
              <a:buAutoNum type="arabicPeriod"/>
            </a:pPr>
            <a:r>
              <a:rPr lang="sk-SK" sz="2600" b="1" i="1" strike="noStrike" spc="-1">
                <a:solidFill>
                  <a:srgbClr val="000000"/>
                </a:solidFill>
                <a:latin typeface="Gill Sans MT"/>
              </a:rPr>
              <a:t>Recommendation to improve the current state </a:t>
            </a:r>
            <a:r>
              <a:rPr lang="sk-SK" sz="2600" b="0" strike="noStrike" spc="-1">
                <a:solidFill>
                  <a:srgbClr val="000000"/>
                </a:solidFill>
                <a:latin typeface="Gill Sans MT"/>
              </a:rPr>
              <a:t>contains a proposal for measures that could strengthen the cooperation between countries in the region under PA7.</a:t>
            </a:r>
          </a:p>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p:txBody>
      </p:sp>
      <p:sp>
        <p:nvSpPr>
          <p:cNvPr id="111" name="TextShape 3"/>
          <p:cNvSpPr txBox="1"/>
          <p:nvPr/>
        </p:nvSpPr>
        <p:spPr>
          <a:xfrm>
            <a:off x="720000" y="6408360"/>
            <a:ext cx="8640000" cy="602280"/>
          </a:xfrm>
          <a:prstGeom prst="rect">
            <a:avLst/>
          </a:prstGeom>
          <a:noFill/>
          <a:ln>
            <a:noFill/>
          </a:ln>
        </p:spPr>
        <p:txBody>
          <a:bodyPr lIns="90000" tIns="45000" rIns="90000" bIns="45000">
            <a:noAutofit/>
          </a:bodyPr>
          <a:lstStyle/>
          <a:p>
            <a:r>
              <a:rPr lang="sk-SK" sz="1600" b="0" strike="noStrike" spc="-1">
                <a:solidFill>
                  <a:srgbClr val="808080"/>
                </a:solidFill>
                <a:latin typeface="Arial"/>
              </a:rPr>
              <a:t>XVIII PA7 SG Meeting, Joint PA7+PA8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Shape 1"/>
          <p:cNvSpPr txBox="1"/>
          <p:nvPr/>
        </p:nvSpPr>
        <p:spPr>
          <a:xfrm>
            <a:off x="457200" y="152280"/>
            <a:ext cx="8229240" cy="990360"/>
          </a:xfrm>
          <a:prstGeom prst="rect">
            <a:avLst/>
          </a:prstGeom>
          <a:noFill/>
          <a:ln>
            <a:noFill/>
          </a:ln>
        </p:spPr>
        <p:txBody>
          <a:bodyPr lIns="90000" tIns="45000" rIns="90000" bIns="45000" anchor="b">
            <a:noAutofit/>
          </a:bodyPr>
          <a:lstStyle/>
          <a:p>
            <a:pPr>
              <a:lnSpc>
                <a:spcPct val="100000"/>
              </a:lnSpc>
            </a:pPr>
            <a:r>
              <a:rPr lang="sk-SK" sz="3200" b="1" strike="noStrike" spc="-1">
                <a:solidFill>
                  <a:srgbClr val="0070C0"/>
                </a:solidFill>
                <a:latin typeface="Bookman Old Style"/>
              </a:rPr>
              <a:t>Meeting the 2016 objectives</a:t>
            </a:r>
            <a:endParaRPr lang="sk-SK" sz="3200" b="0" strike="noStrike" spc="-1">
              <a:solidFill>
                <a:srgbClr val="000000"/>
              </a:solidFill>
              <a:latin typeface="Gill Sans MT"/>
            </a:endParaRPr>
          </a:p>
        </p:txBody>
      </p:sp>
      <p:sp>
        <p:nvSpPr>
          <p:cNvPr id="113" name="TextShape 2"/>
          <p:cNvSpPr txBox="1"/>
          <p:nvPr/>
        </p:nvSpPr>
        <p:spPr>
          <a:xfrm>
            <a:off x="457200" y="1219320"/>
            <a:ext cx="8229240" cy="4937400"/>
          </a:xfrm>
          <a:prstGeom prst="rect">
            <a:avLst/>
          </a:prstGeom>
          <a:noFill/>
          <a:ln>
            <a:noFill/>
          </a:ln>
        </p:spPr>
        <p:txBody>
          <a:bodyPr lIns="90000" tIns="45000" rIns="90000" bIns="45000">
            <a:normAutofit fontScale="56000"/>
          </a:bodyPr>
          <a:lstStyle/>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In 2016, with the aim of better monitoring, the Steering Committee revised its objectives. The following five objectives are defined in this analysis:</a:t>
            </a:r>
          </a:p>
          <a:p>
            <a:pPr marL="514440" indent="-514080">
              <a:lnSpc>
                <a:spcPct val="100000"/>
              </a:lnSpc>
              <a:spcBef>
                <a:spcPts val="601"/>
              </a:spcBef>
              <a:buClr>
                <a:srgbClr val="727CA3"/>
              </a:buClr>
              <a:buSzPct val="76000"/>
              <a:buFont typeface="Wingdings 3" charset="2"/>
              <a:buAutoNum type="arabicPeriod"/>
            </a:pPr>
            <a:r>
              <a:rPr lang="sk-SK" sz="2600" b="0" strike="noStrike" spc="-1">
                <a:solidFill>
                  <a:srgbClr val="000000"/>
                </a:solidFill>
                <a:latin typeface="Gill Sans MT"/>
              </a:rPr>
              <a:t>Increase the efficiency of funding research and innovations by setting up a coordinating funding network to initiate at least two activities per year (e.g. joint calls; proposals for joint strategic project applications (within a multilateral framework)).</a:t>
            </a:r>
          </a:p>
          <a:p>
            <a:pPr marL="514440" indent="-514080">
              <a:lnSpc>
                <a:spcPct val="100000"/>
              </a:lnSpc>
              <a:spcBef>
                <a:spcPts val="601"/>
              </a:spcBef>
              <a:buClr>
                <a:srgbClr val="727CA3"/>
              </a:buClr>
              <a:buSzPct val="76000"/>
              <a:buFont typeface="Wingdings 3" charset="2"/>
              <a:buAutoNum type="arabicPeriod"/>
            </a:pPr>
            <a:r>
              <a:rPr lang="sk-SK" sz="2600" b="0" strike="noStrike" spc="-1">
                <a:solidFill>
                  <a:srgbClr val="000000"/>
                </a:solidFill>
                <a:latin typeface="Gill Sans MT"/>
              </a:rPr>
              <a:t>Increase by 20% the number of EPO and PCT patent applications filed in the Danube region by 2020.</a:t>
            </a:r>
          </a:p>
          <a:p>
            <a:pPr marL="514440" indent="-514080">
              <a:lnSpc>
                <a:spcPct val="100000"/>
              </a:lnSpc>
              <a:spcBef>
                <a:spcPts val="601"/>
              </a:spcBef>
              <a:buClr>
                <a:srgbClr val="727CA3"/>
              </a:buClr>
              <a:buSzPct val="76000"/>
              <a:buFont typeface="Wingdings 3" charset="2"/>
              <a:buAutoNum type="arabicPeriod"/>
            </a:pPr>
            <a:r>
              <a:rPr lang="sk-SK" sz="2600" b="0" strike="noStrike" spc="-1">
                <a:solidFill>
                  <a:srgbClr val="000000"/>
                </a:solidFill>
                <a:latin typeface="Gill Sans MT"/>
              </a:rPr>
              <a:t>Enhance regional research and educational collaboration with a view to achieving 20% of academic mobility by 2020.</a:t>
            </a:r>
          </a:p>
          <a:p>
            <a:pPr marL="514440" indent="-514080">
              <a:lnSpc>
                <a:spcPct val="100000"/>
              </a:lnSpc>
              <a:spcBef>
                <a:spcPts val="601"/>
              </a:spcBef>
              <a:buClr>
                <a:srgbClr val="727CA3"/>
              </a:buClr>
              <a:buSzPct val="76000"/>
              <a:buFont typeface="Wingdings 3" charset="2"/>
              <a:buAutoNum type="arabicPeriod"/>
            </a:pPr>
            <a:r>
              <a:rPr lang="sk-SK" sz="2600" b="0" strike="noStrike" spc="-1">
                <a:solidFill>
                  <a:srgbClr val="000000"/>
                </a:solidFill>
                <a:latin typeface="Gill Sans MT"/>
              </a:rPr>
              <a:t>Increase the annual share of joint publications by 15% by 2020.</a:t>
            </a:r>
          </a:p>
          <a:p>
            <a:pPr marL="514440" indent="-514080">
              <a:lnSpc>
                <a:spcPct val="100000"/>
              </a:lnSpc>
              <a:spcBef>
                <a:spcPts val="601"/>
              </a:spcBef>
              <a:buClr>
                <a:srgbClr val="727CA3"/>
              </a:buClr>
              <a:buSzPct val="76000"/>
              <a:buFont typeface="Wingdings 3" charset="2"/>
              <a:buAutoNum type="arabicPeriod"/>
            </a:pPr>
            <a:r>
              <a:rPr lang="sk-SK" sz="2600" b="0" strike="noStrike" spc="-1">
                <a:solidFill>
                  <a:srgbClr val="000000"/>
                </a:solidFill>
                <a:latin typeface="Gill Sans MT"/>
              </a:rPr>
              <a:t>Develop RIS3 in each country (and its regions) by 2020.</a:t>
            </a:r>
          </a:p>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p:txBody>
      </p:sp>
      <p:sp>
        <p:nvSpPr>
          <p:cNvPr id="114" name="TextShape 3"/>
          <p:cNvSpPr txBox="1"/>
          <p:nvPr/>
        </p:nvSpPr>
        <p:spPr>
          <a:xfrm>
            <a:off x="720000" y="6408360"/>
            <a:ext cx="8640000" cy="602280"/>
          </a:xfrm>
          <a:prstGeom prst="rect">
            <a:avLst/>
          </a:prstGeom>
          <a:noFill/>
          <a:ln>
            <a:noFill/>
          </a:ln>
        </p:spPr>
        <p:txBody>
          <a:bodyPr lIns="90000" tIns="45000" rIns="90000" bIns="45000">
            <a:noAutofit/>
          </a:bodyPr>
          <a:lstStyle/>
          <a:p>
            <a:r>
              <a:rPr lang="sk-SK" sz="1600" b="0" strike="noStrike" spc="-1">
                <a:solidFill>
                  <a:srgbClr val="808080"/>
                </a:solidFill>
                <a:latin typeface="Arial"/>
              </a:rPr>
              <a:t>XVIII PA7 SG Meeting, Joint PA7+PA8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extShape 1"/>
          <p:cNvSpPr txBox="1"/>
          <p:nvPr/>
        </p:nvSpPr>
        <p:spPr>
          <a:xfrm>
            <a:off x="457200" y="152280"/>
            <a:ext cx="8229240" cy="990360"/>
          </a:xfrm>
          <a:prstGeom prst="rect">
            <a:avLst/>
          </a:prstGeom>
          <a:noFill/>
          <a:ln>
            <a:noFill/>
          </a:ln>
        </p:spPr>
        <p:txBody>
          <a:bodyPr lIns="90000" tIns="45000" rIns="90000" bIns="45000" anchor="b">
            <a:normAutofit fontScale="75000"/>
          </a:bodyPr>
          <a:lstStyle/>
          <a:p>
            <a:pPr>
              <a:lnSpc>
                <a:spcPct val="100000"/>
              </a:lnSpc>
            </a:pPr>
            <a:r>
              <a:rPr lang="sk-SK" sz="3200" b="1" strike="noStrike" spc="-1">
                <a:solidFill>
                  <a:srgbClr val="0070C0"/>
                </a:solidFill>
                <a:latin typeface="Bookman Old Style"/>
              </a:rPr>
              <a:t>1. </a:t>
            </a:r>
            <a:r>
              <a:rPr lang="sk-SK" sz="3600" b="1" strike="noStrike" spc="-1">
                <a:solidFill>
                  <a:srgbClr val="0070C0"/>
                </a:solidFill>
                <a:latin typeface="Bookman Old Style"/>
              </a:rPr>
              <a:t>Effectiveness of investment in R&amp;I</a:t>
            </a:r>
            <a:endParaRPr lang="sk-SK" sz="3600" b="0" strike="noStrike" spc="-1">
              <a:solidFill>
                <a:srgbClr val="000000"/>
              </a:solidFill>
              <a:latin typeface="Gill Sans MT"/>
            </a:endParaRPr>
          </a:p>
        </p:txBody>
      </p:sp>
      <p:sp>
        <p:nvSpPr>
          <p:cNvPr id="116" name="TextShape 2"/>
          <p:cNvSpPr txBox="1"/>
          <p:nvPr/>
        </p:nvSpPr>
        <p:spPr>
          <a:xfrm>
            <a:off x="457200" y="1219320"/>
            <a:ext cx="8229240" cy="4937400"/>
          </a:xfrm>
          <a:prstGeom prst="rect">
            <a:avLst/>
          </a:prstGeom>
          <a:noFill/>
          <a:ln>
            <a:noFill/>
          </a:ln>
        </p:spPr>
        <p:txBody>
          <a:bodyPr lIns="90000" tIns="45000" rIns="90000" bIns="45000">
            <a:normAutofit fontScale="80000"/>
          </a:bodyPr>
          <a:lstStyle/>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Increase the efficiency of funding research and innovations by setting up a coordinating funding network to initiate at least two activities per year (e.g. joint calls; proposals for joint strategic project applications (within a multilateral framework)).</a:t>
            </a: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Three calls for proposals (2015, 2017, 2019)</a:t>
            </a: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17 projects in the Innovation and Social Responsibility priority was supported in the 1st call, 8 in the 2nd call and 17 projects in the the second round of the 3rd call</a:t>
            </a: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Within the framework of the EUREKA programme, three dedicated calls were launched for the Danube Region (2015, 2017, 2018)</a:t>
            </a:r>
          </a:p>
          <a:p>
            <a:pPr marL="274320" indent="-273960">
              <a:lnSpc>
                <a:spcPct val="100000"/>
              </a:lnSpc>
              <a:spcBef>
                <a:spcPts val="601"/>
              </a:spcBef>
              <a:buClr>
                <a:srgbClr val="727CA3"/>
              </a:buClr>
              <a:buSzPct val="76000"/>
              <a:buFont typeface="Wingdings 3" charset="2"/>
              <a:buChar char=""/>
            </a:pPr>
            <a:r>
              <a:rPr lang="sk-SK" sz="2600" b="1" strike="noStrike" spc="-1">
                <a:solidFill>
                  <a:srgbClr val="000000"/>
                </a:solidFill>
                <a:latin typeface="Gill Sans MT"/>
              </a:rPr>
              <a:t>This objective has been met. </a:t>
            </a: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p:txBody>
      </p:sp>
      <p:sp>
        <p:nvSpPr>
          <p:cNvPr id="117" name="TextShape 3"/>
          <p:cNvSpPr txBox="1"/>
          <p:nvPr/>
        </p:nvSpPr>
        <p:spPr>
          <a:xfrm>
            <a:off x="720000" y="6408360"/>
            <a:ext cx="8640000" cy="602280"/>
          </a:xfrm>
          <a:prstGeom prst="rect">
            <a:avLst/>
          </a:prstGeom>
          <a:noFill/>
          <a:ln>
            <a:noFill/>
          </a:ln>
        </p:spPr>
        <p:txBody>
          <a:bodyPr lIns="90000" tIns="45000" rIns="90000" bIns="45000">
            <a:noAutofit/>
          </a:bodyPr>
          <a:lstStyle/>
          <a:p>
            <a:r>
              <a:rPr lang="sk-SK" sz="1600" b="0" strike="noStrike" spc="-1">
                <a:solidFill>
                  <a:srgbClr val="808080"/>
                </a:solidFill>
                <a:latin typeface="Arial"/>
              </a:rPr>
              <a:t>XVIII PA7 SG Meeting, Joint PA7+PA8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457200" y="152280"/>
            <a:ext cx="8229240" cy="990360"/>
          </a:xfrm>
          <a:prstGeom prst="rect">
            <a:avLst/>
          </a:prstGeom>
          <a:noFill/>
          <a:ln>
            <a:noFill/>
          </a:ln>
        </p:spPr>
        <p:txBody>
          <a:bodyPr lIns="90000" tIns="45000" rIns="90000" bIns="45000" anchor="b">
            <a:normAutofit/>
          </a:bodyPr>
          <a:lstStyle/>
          <a:p>
            <a:pPr>
              <a:lnSpc>
                <a:spcPct val="100000"/>
              </a:lnSpc>
            </a:pPr>
            <a:r>
              <a:rPr lang="sk-SK" sz="3200" b="1" strike="noStrike" spc="-1">
                <a:solidFill>
                  <a:srgbClr val="0070C0"/>
                </a:solidFill>
                <a:latin typeface="Bookman Old Style"/>
              </a:rPr>
              <a:t>2. Increase the number of patents</a:t>
            </a:r>
            <a:endParaRPr lang="sk-SK" sz="3200" b="0" strike="noStrike" spc="-1">
              <a:solidFill>
                <a:srgbClr val="000000"/>
              </a:solidFill>
              <a:latin typeface="Gill Sans MT"/>
            </a:endParaRPr>
          </a:p>
        </p:txBody>
      </p:sp>
      <p:sp>
        <p:nvSpPr>
          <p:cNvPr id="119" name="TextShape 2"/>
          <p:cNvSpPr txBox="1"/>
          <p:nvPr/>
        </p:nvSpPr>
        <p:spPr>
          <a:xfrm>
            <a:off x="457200" y="1219320"/>
            <a:ext cx="8229240" cy="4937400"/>
          </a:xfrm>
          <a:prstGeom prst="rect">
            <a:avLst/>
          </a:prstGeom>
          <a:noFill/>
          <a:ln>
            <a:noFill/>
          </a:ln>
        </p:spPr>
        <p:txBody>
          <a:bodyPr lIns="90000" tIns="45000" rIns="90000" bIns="45000">
            <a:normAutofit/>
          </a:bodyPr>
          <a:lstStyle/>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p:txBody>
      </p:sp>
      <p:sp>
        <p:nvSpPr>
          <p:cNvPr id="120" name="CustomShape 3"/>
          <p:cNvSpPr/>
          <p:nvPr/>
        </p:nvSpPr>
        <p:spPr>
          <a:xfrm>
            <a:off x="609480" y="1371600"/>
            <a:ext cx="8229240" cy="493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95000"/>
          </a:bodyPr>
          <a:lstStyle/>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Increase by 20% the number of EPO and PCT patent applications filed in the Danube region by 2020.</a:t>
            </a:r>
            <a:endParaRPr lang="sk-SK" sz="2600" b="0" strike="noStrike" spc="-1">
              <a:latin typeface="Arial"/>
            </a:endParaRP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With th</a:t>
            </a:r>
            <a:r>
              <a:rPr lang="sk-SK" sz="2600" b="1" strike="noStrike" spc="-1">
                <a:solidFill>
                  <a:srgbClr val="000000"/>
                </a:solidFill>
                <a:latin typeface="Gill Sans MT"/>
              </a:rPr>
              <a:t>e number of EPO patent applications filed</a:t>
            </a:r>
            <a:r>
              <a:rPr lang="sk-SK" sz="2600" b="0" strike="noStrike" spc="-1">
                <a:solidFill>
                  <a:srgbClr val="000000"/>
                </a:solidFill>
                <a:latin typeface="Gill Sans MT"/>
              </a:rPr>
              <a:t> increased by only 0.33%.</a:t>
            </a:r>
            <a:endParaRPr lang="sk-SK" sz="2600" b="0" strike="noStrike" spc="-1">
              <a:latin typeface="Arial"/>
            </a:endParaRP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This indicator does not appear to be optimally adjusted since, in order to meet the goal, the number of patent applications would have to increase by 4,435.  The number of such patent applications, excluding Germany, attained 2,932. Germany is the key factor in meeting this objective</a:t>
            </a:r>
            <a:endParaRPr lang="sk-SK" sz="2600" b="0" strike="noStrike" spc="-1">
              <a:latin typeface="Arial"/>
            </a:endParaRPr>
          </a:p>
          <a:p>
            <a:pPr marL="274320" indent="-273960">
              <a:lnSpc>
                <a:spcPct val="100000"/>
              </a:lnSpc>
              <a:spcBef>
                <a:spcPts val="601"/>
              </a:spcBef>
              <a:buClr>
                <a:srgbClr val="727CA3"/>
              </a:buClr>
              <a:buSzPct val="76000"/>
              <a:buFont typeface="Wingdings 3" charset="2"/>
              <a:buChar char=""/>
            </a:pPr>
            <a:r>
              <a:rPr lang="sk-SK" sz="2600" b="1" strike="noStrike" spc="-1">
                <a:solidFill>
                  <a:srgbClr val="000000"/>
                </a:solidFill>
                <a:latin typeface="Gill Sans MT"/>
              </a:rPr>
              <a:t>This objective has been met. </a:t>
            </a:r>
            <a:endParaRPr lang="sk-SK" sz="2600" b="0" strike="noStrike" spc="-1">
              <a:latin typeface="Arial"/>
            </a:endParaRPr>
          </a:p>
          <a:p>
            <a:pPr>
              <a:lnSpc>
                <a:spcPct val="100000"/>
              </a:lnSpc>
              <a:spcBef>
                <a:spcPts val="601"/>
              </a:spcBef>
            </a:pPr>
            <a:endParaRPr lang="sk-SK" sz="2600" b="0" strike="noStrike" spc="-1">
              <a:latin typeface="Arial"/>
            </a:endParaRPr>
          </a:p>
          <a:p>
            <a:pPr>
              <a:lnSpc>
                <a:spcPct val="100000"/>
              </a:lnSpc>
              <a:spcBef>
                <a:spcPts val="601"/>
              </a:spcBef>
            </a:pPr>
            <a:endParaRPr lang="sk-SK" sz="2600" b="0" strike="noStrike" spc="-1">
              <a:latin typeface="Arial"/>
            </a:endParaRPr>
          </a:p>
        </p:txBody>
      </p:sp>
      <p:sp>
        <p:nvSpPr>
          <p:cNvPr id="121" name="TextShape 4"/>
          <p:cNvSpPr txBox="1"/>
          <p:nvPr/>
        </p:nvSpPr>
        <p:spPr>
          <a:xfrm>
            <a:off x="720000" y="6408360"/>
            <a:ext cx="8640000" cy="602280"/>
          </a:xfrm>
          <a:prstGeom prst="rect">
            <a:avLst/>
          </a:prstGeom>
          <a:noFill/>
          <a:ln>
            <a:noFill/>
          </a:ln>
        </p:spPr>
        <p:txBody>
          <a:bodyPr lIns="90000" tIns="45000" rIns="90000" bIns="45000">
            <a:noAutofit/>
          </a:bodyPr>
          <a:lstStyle/>
          <a:p>
            <a:r>
              <a:rPr lang="sk-SK" sz="1600" b="0" strike="noStrike" spc="-1">
                <a:solidFill>
                  <a:srgbClr val="808080"/>
                </a:solidFill>
                <a:latin typeface="Arial"/>
              </a:rPr>
              <a:t>XVIII PA7 SG Meeting, Joint PA7+PA8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457200" y="152280"/>
            <a:ext cx="8229240" cy="990360"/>
          </a:xfrm>
          <a:prstGeom prst="rect">
            <a:avLst/>
          </a:prstGeom>
          <a:noFill/>
          <a:ln>
            <a:noFill/>
          </a:ln>
        </p:spPr>
        <p:txBody>
          <a:bodyPr lIns="90000" tIns="45000" rIns="90000" bIns="45000" anchor="b">
            <a:normAutofit/>
          </a:bodyPr>
          <a:lstStyle/>
          <a:p>
            <a:pPr>
              <a:lnSpc>
                <a:spcPct val="100000"/>
              </a:lnSpc>
            </a:pPr>
            <a:r>
              <a:rPr lang="sk-SK" sz="3200" b="1" strike="noStrike" spc="-1">
                <a:solidFill>
                  <a:srgbClr val="0070C0"/>
                </a:solidFill>
                <a:latin typeface="Bookman Old Style"/>
              </a:rPr>
              <a:t>2. Increase the number of patents</a:t>
            </a:r>
            <a:endParaRPr lang="sk-SK" sz="3200" b="0" strike="noStrike" spc="-1">
              <a:solidFill>
                <a:srgbClr val="000000"/>
              </a:solidFill>
              <a:latin typeface="Gill Sans MT"/>
            </a:endParaRPr>
          </a:p>
        </p:txBody>
      </p:sp>
      <p:sp>
        <p:nvSpPr>
          <p:cNvPr id="123" name="TextShape 2"/>
          <p:cNvSpPr txBox="1"/>
          <p:nvPr/>
        </p:nvSpPr>
        <p:spPr>
          <a:xfrm>
            <a:off x="457200" y="1219320"/>
            <a:ext cx="8229240" cy="4937400"/>
          </a:xfrm>
          <a:prstGeom prst="rect">
            <a:avLst/>
          </a:prstGeom>
          <a:noFill/>
          <a:ln>
            <a:noFill/>
          </a:ln>
        </p:spPr>
        <p:txBody>
          <a:bodyPr lIns="90000" tIns="45000" rIns="90000" bIns="45000">
            <a:normAutofit/>
          </a:bodyPr>
          <a:lstStyle/>
          <a:p>
            <a:pPr>
              <a:lnSpc>
                <a:spcPct val="100000"/>
              </a:lnSpc>
              <a:spcBef>
                <a:spcPts val="601"/>
              </a:spcBef>
            </a:pPr>
            <a:endParaRPr lang="sk-SK" sz="2600" b="0" strike="noStrike" spc="-1">
              <a:solidFill>
                <a:srgbClr val="000000"/>
              </a:solidFill>
              <a:latin typeface="Gill Sans MT"/>
            </a:endParaRPr>
          </a:p>
          <a:p>
            <a:pPr>
              <a:lnSpc>
                <a:spcPct val="100000"/>
              </a:lnSpc>
              <a:spcBef>
                <a:spcPts val="601"/>
              </a:spcBef>
            </a:pPr>
            <a:endParaRPr lang="sk-SK" sz="2600" b="0" strike="noStrike" spc="-1">
              <a:solidFill>
                <a:srgbClr val="000000"/>
              </a:solidFill>
              <a:latin typeface="Gill Sans MT"/>
            </a:endParaRPr>
          </a:p>
        </p:txBody>
      </p:sp>
      <p:sp>
        <p:nvSpPr>
          <p:cNvPr id="124" name="CustomShape 3"/>
          <p:cNvSpPr/>
          <p:nvPr/>
        </p:nvSpPr>
        <p:spPr>
          <a:xfrm>
            <a:off x="609480" y="1371600"/>
            <a:ext cx="8229240" cy="493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601"/>
              </a:spcBef>
            </a:pPr>
            <a:endParaRPr lang="sk-SK" sz="2600" b="0" strike="noStrike" spc="-1">
              <a:latin typeface="Arial"/>
            </a:endParaRPr>
          </a:p>
          <a:p>
            <a:pPr>
              <a:lnSpc>
                <a:spcPct val="100000"/>
              </a:lnSpc>
              <a:spcBef>
                <a:spcPts val="601"/>
              </a:spcBef>
            </a:pPr>
            <a:endParaRPr lang="sk-SK" sz="2600" b="0" strike="noStrike" spc="-1">
              <a:latin typeface="Arial"/>
            </a:endParaRPr>
          </a:p>
        </p:txBody>
      </p:sp>
      <p:graphicFrame>
        <p:nvGraphicFramePr>
          <p:cNvPr id="125" name="Table 4"/>
          <p:cNvGraphicFramePr/>
          <p:nvPr/>
        </p:nvGraphicFramePr>
        <p:xfrm>
          <a:off x="395640" y="1295280"/>
          <a:ext cx="8229240" cy="4861080"/>
        </p:xfrm>
        <a:graphic>
          <a:graphicData uri="http://schemas.openxmlformats.org/drawingml/2006/table">
            <a:tbl>
              <a:tblPr/>
              <a:tblGrid>
                <a:gridCol w="800280"/>
                <a:gridCol w="726120"/>
                <a:gridCol w="726120"/>
                <a:gridCol w="726120"/>
                <a:gridCol w="726120"/>
                <a:gridCol w="726120"/>
                <a:gridCol w="726120"/>
                <a:gridCol w="726120"/>
                <a:gridCol w="726120"/>
                <a:gridCol w="726120"/>
                <a:gridCol w="893880"/>
              </a:tblGrid>
              <a:tr h="610200">
                <a:tc>
                  <a:txBody>
                    <a:bodyPr/>
                    <a:lstStyle/>
                    <a:p>
                      <a:pPr algn="ctr">
                        <a:lnSpc>
                          <a:spcPct val="107000"/>
                        </a:lnSpc>
                      </a:pPr>
                      <a:r>
                        <a:rPr lang="sk-SK" sz="1600" b="1" strike="noStrike" spc="-1">
                          <a:solidFill>
                            <a:srgbClr val="FFFFFF"/>
                          </a:solidFill>
                          <a:latin typeface="Gill Sans MT"/>
                        </a:rPr>
                        <a:t> </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600" b="1" strike="noStrike" spc="-1">
                          <a:solidFill>
                            <a:srgbClr val="FFFFFF"/>
                          </a:solidFill>
                          <a:latin typeface="Gill Sans MT"/>
                        </a:rPr>
                        <a:t>2010</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600" b="1" strike="noStrike" spc="-1">
                          <a:solidFill>
                            <a:srgbClr val="FFFFFF"/>
                          </a:solidFill>
                          <a:latin typeface="Gill Sans MT"/>
                        </a:rPr>
                        <a:t>2011</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600" b="1" strike="noStrike" spc="-1">
                          <a:solidFill>
                            <a:srgbClr val="FFFFFF"/>
                          </a:solidFill>
                          <a:latin typeface="Gill Sans MT"/>
                        </a:rPr>
                        <a:t>2012</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600" b="1" strike="noStrike" spc="-1">
                          <a:solidFill>
                            <a:srgbClr val="FFFFFF"/>
                          </a:solidFill>
                          <a:latin typeface="Gill Sans MT"/>
                        </a:rPr>
                        <a:t>2013</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600" b="1" strike="noStrike" spc="-1">
                          <a:solidFill>
                            <a:srgbClr val="FFFFFF"/>
                          </a:solidFill>
                          <a:latin typeface="Gill Sans MT"/>
                        </a:rPr>
                        <a:t>2014</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600" b="1" strike="noStrike" spc="-1">
                          <a:solidFill>
                            <a:srgbClr val="FFFFFF"/>
                          </a:solidFill>
                          <a:latin typeface="Gill Sans MT"/>
                        </a:rPr>
                        <a:t>2015</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600" b="1" strike="noStrike" spc="-1">
                          <a:solidFill>
                            <a:srgbClr val="FFFFFF"/>
                          </a:solidFill>
                          <a:latin typeface="Gill Sans MT"/>
                        </a:rPr>
                        <a:t>2016</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600" b="1" strike="noStrike" spc="-1">
                          <a:solidFill>
                            <a:srgbClr val="FFFFFF"/>
                          </a:solidFill>
                          <a:latin typeface="Gill Sans MT"/>
                        </a:rPr>
                        <a:t>2017</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600" b="1" strike="noStrike" spc="-1">
                          <a:solidFill>
                            <a:srgbClr val="FFFFFF"/>
                          </a:solidFill>
                          <a:latin typeface="Gill Sans MT"/>
                        </a:rPr>
                        <a:t>2018</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600" b="1" strike="noStrike" spc="-1">
                          <a:solidFill>
                            <a:srgbClr val="FFFFFF"/>
                          </a:solidFill>
                          <a:latin typeface="Gill Sans MT"/>
                        </a:rPr>
                        <a:t>Growth</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r>
              <a:tr h="305280">
                <a:tc>
                  <a:txBody>
                    <a:bodyPr/>
                    <a:lstStyle/>
                    <a:p>
                      <a:pPr algn="ctr">
                        <a:lnSpc>
                          <a:spcPct val="107000"/>
                        </a:lnSpc>
                      </a:pPr>
                      <a:r>
                        <a:rPr lang="sk-SK" sz="1600" b="1" strike="noStrike" spc="-1">
                          <a:solidFill>
                            <a:srgbClr val="FFFFFF"/>
                          </a:solidFill>
                          <a:latin typeface="Gill Sans MT"/>
                        </a:rPr>
                        <a:t>AT</a:t>
                      </a:r>
                      <a:endParaRPr lang="sk-SK" sz="16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1 744</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1 734</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1 874</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1 993</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1 964</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1 989</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2 024</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2 209</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2 292</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400" b="1" strike="noStrike" spc="-1">
                          <a:solidFill>
                            <a:srgbClr val="000000"/>
                          </a:solidFill>
                          <a:latin typeface="Gill Sans MT"/>
                        </a:rPr>
                        <a:t>31,42%</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r>
              <a:tr h="305280">
                <a:tc>
                  <a:txBody>
                    <a:bodyPr/>
                    <a:lstStyle/>
                    <a:p>
                      <a:pPr algn="ctr">
                        <a:lnSpc>
                          <a:spcPct val="107000"/>
                        </a:lnSpc>
                      </a:pPr>
                      <a:r>
                        <a:rPr lang="sk-SK" sz="1600" b="1" strike="noStrike" spc="-1">
                          <a:solidFill>
                            <a:srgbClr val="FFFFFF"/>
                          </a:solidFill>
                          <a:latin typeface="Gill Sans MT"/>
                        </a:rPr>
                        <a:t>BA</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1" strike="noStrike" spc="-1">
                          <a:solidFill>
                            <a:srgbClr val="000000"/>
                          </a:solidFill>
                          <a:latin typeface="Gill Sans MT"/>
                        </a:rPr>
                        <a:t>-50,00%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538200">
                <a:tc>
                  <a:txBody>
                    <a:bodyPr/>
                    <a:lstStyle/>
                    <a:p>
                      <a:pPr algn="ctr">
                        <a:lnSpc>
                          <a:spcPct val="107000"/>
                        </a:lnSpc>
                      </a:pPr>
                      <a:r>
                        <a:rPr lang="sk-SK" sz="1600" b="1" strike="noStrike" spc="-1">
                          <a:solidFill>
                            <a:srgbClr val="FFFFFF"/>
                          </a:solidFill>
                          <a:latin typeface="Gill Sans MT"/>
                        </a:rPr>
                        <a:t>BG</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11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16</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32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33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32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32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1" strike="noStrike" spc="-1">
                          <a:solidFill>
                            <a:srgbClr val="000000"/>
                          </a:solidFill>
                          <a:latin typeface="Gill Sans MT"/>
                        </a:rPr>
                        <a:t>190,91%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305280">
                <a:tc>
                  <a:txBody>
                    <a:bodyPr/>
                    <a:lstStyle/>
                    <a:p>
                      <a:pPr algn="ctr">
                        <a:lnSpc>
                          <a:spcPct val="107000"/>
                        </a:lnSpc>
                      </a:pPr>
                      <a:r>
                        <a:rPr lang="sk-SK" sz="1600" b="1" strike="noStrike" spc="-1">
                          <a:solidFill>
                            <a:srgbClr val="FFFFFF"/>
                          </a:solidFill>
                          <a:latin typeface="Gill Sans MT"/>
                        </a:rPr>
                        <a:t>CZ</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167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162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140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151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167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213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189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206</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242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1" strike="noStrike" spc="-1">
                          <a:solidFill>
                            <a:srgbClr val="000000"/>
                          </a:solidFill>
                          <a:latin typeface="Gill Sans MT"/>
                        </a:rPr>
                        <a:t>44,91%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305280">
                <a:tc>
                  <a:txBody>
                    <a:bodyPr/>
                    <a:lstStyle/>
                    <a:p>
                      <a:pPr algn="ctr">
                        <a:lnSpc>
                          <a:spcPct val="107000"/>
                        </a:lnSpc>
                      </a:pPr>
                      <a:r>
                        <a:rPr lang="sk-SK" sz="1600" b="1" strike="noStrike" spc="-1">
                          <a:solidFill>
                            <a:srgbClr val="FFFFFF"/>
                          </a:solidFill>
                          <a:latin typeface="Gill Sans MT"/>
                        </a:rPr>
                        <a:t>DE</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27 328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26 202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27 249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26 510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25 633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24 807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24 932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25 539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26 734</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1" strike="noStrike" spc="-1">
                          <a:solidFill>
                            <a:srgbClr val="000000"/>
                          </a:solidFill>
                          <a:latin typeface="Gill Sans MT"/>
                        </a:rPr>
                        <a:t>-2,17%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305280">
                <a:tc>
                  <a:txBody>
                    <a:bodyPr/>
                    <a:lstStyle/>
                    <a:p>
                      <a:pPr algn="ctr">
                        <a:lnSpc>
                          <a:spcPct val="107000"/>
                        </a:lnSpc>
                      </a:pPr>
                      <a:r>
                        <a:rPr lang="sk-SK" sz="1600" b="1" strike="noStrike" spc="-1">
                          <a:solidFill>
                            <a:srgbClr val="FFFFFF"/>
                          </a:solidFill>
                          <a:latin typeface="Gill Sans MT"/>
                        </a:rPr>
                        <a:t>HR</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17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16</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14</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1" strike="noStrike" spc="-1">
                          <a:solidFill>
                            <a:srgbClr val="000000"/>
                          </a:solidFill>
                          <a:latin typeface="Gill Sans MT"/>
                        </a:rPr>
                        <a:t>-17,65%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305280">
                <a:tc>
                  <a:txBody>
                    <a:bodyPr/>
                    <a:lstStyle/>
                    <a:p>
                      <a:pPr algn="ctr">
                        <a:lnSpc>
                          <a:spcPct val="107000"/>
                        </a:lnSpc>
                      </a:pPr>
                      <a:r>
                        <a:rPr lang="sk-SK" sz="1600" b="1" strike="noStrike" spc="-1">
                          <a:solidFill>
                            <a:srgbClr val="FFFFFF"/>
                          </a:solidFill>
                          <a:latin typeface="Gill Sans MT"/>
                        </a:rPr>
                        <a:t>HU</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107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96</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105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103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114</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97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107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95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120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1" strike="noStrike" spc="-1">
                          <a:solidFill>
                            <a:srgbClr val="000000"/>
                          </a:solidFill>
                          <a:latin typeface="Gill Sans MT"/>
                        </a:rPr>
                        <a:t>12,15%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807120">
                <a:tc>
                  <a:txBody>
                    <a:bodyPr/>
                    <a:lstStyle/>
                    <a:p>
                      <a:pPr algn="ctr">
                        <a:lnSpc>
                          <a:spcPct val="107000"/>
                        </a:lnSpc>
                      </a:pPr>
                      <a:r>
                        <a:rPr lang="sk-SK" sz="1600" b="1" strike="noStrike" spc="-1">
                          <a:solidFill>
                            <a:srgbClr val="FFFFFF"/>
                          </a:solidFill>
                          <a:latin typeface="Gill Sans MT"/>
                        </a:rPr>
                        <a:t>MD</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1" strike="noStrike" spc="-1">
                          <a:solidFill>
                            <a:srgbClr val="000000"/>
                          </a:solidFill>
                          <a:latin typeface="Gill Sans MT"/>
                        </a:rPr>
                        <a:t>-100,00%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538200">
                <a:tc>
                  <a:txBody>
                    <a:bodyPr/>
                    <a:lstStyle/>
                    <a:p>
                      <a:pPr algn="ctr">
                        <a:lnSpc>
                          <a:spcPct val="107000"/>
                        </a:lnSpc>
                      </a:pPr>
                      <a:r>
                        <a:rPr lang="sk-SK" sz="1600" b="1" strike="noStrike" spc="-1">
                          <a:solidFill>
                            <a:srgbClr val="FFFFFF"/>
                          </a:solidFill>
                          <a:latin typeface="Gill Sans MT"/>
                        </a:rPr>
                        <a:t>ME</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1" strike="noStrike" spc="-1">
                          <a:solidFill>
                            <a:srgbClr val="000000"/>
                          </a:solidFill>
                          <a:latin typeface="Gill Sans MT"/>
                        </a:rPr>
                        <a:t>200,00%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538200">
                <a:tc>
                  <a:txBody>
                    <a:bodyPr/>
                    <a:lstStyle/>
                    <a:p>
                      <a:pPr algn="ctr">
                        <a:lnSpc>
                          <a:spcPct val="107000"/>
                        </a:lnSpc>
                      </a:pPr>
                      <a:r>
                        <a:rPr lang="sk-SK" sz="1600" b="1" strike="noStrike" spc="-1">
                          <a:solidFill>
                            <a:srgbClr val="FFFFFF"/>
                          </a:solidFill>
                          <a:latin typeface="Gill Sans MT"/>
                        </a:rPr>
                        <a:t>RO</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14</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21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35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33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28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30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31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52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47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1" strike="noStrike" spc="-1">
                          <a:solidFill>
                            <a:srgbClr val="000000"/>
                          </a:solidFill>
                          <a:latin typeface="Gill Sans MT"/>
                        </a:rPr>
                        <a:t>235,71%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305280">
                <a:tc>
                  <a:txBody>
                    <a:bodyPr/>
                    <a:lstStyle/>
                    <a:p>
                      <a:pPr algn="ctr">
                        <a:lnSpc>
                          <a:spcPct val="107000"/>
                        </a:lnSpc>
                      </a:pPr>
                      <a:r>
                        <a:rPr lang="sk-SK" sz="1600" b="1" strike="noStrike" spc="-1">
                          <a:solidFill>
                            <a:srgbClr val="FFFFFF"/>
                          </a:solidFill>
                          <a:latin typeface="Gill Sans MT"/>
                        </a:rPr>
                        <a:t>RS</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6</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4</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10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1" strike="noStrike" spc="-1">
                          <a:solidFill>
                            <a:srgbClr val="000000"/>
                          </a:solidFill>
                          <a:latin typeface="Gill Sans MT"/>
                        </a:rPr>
                        <a:t>12,50%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305280">
                <a:tc>
                  <a:txBody>
                    <a:bodyPr/>
                    <a:lstStyle/>
                    <a:p>
                      <a:pPr algn="ctr">
                        <a:lnSpc>
                          <a:spcPct val="107000"/>
                        </a:lnSpc>
                      </a:pPr>
                      <a:r>
                        <a:rPr lang="sk-SK" sz="1600" b="1" strike="noStrike" spc="-1">
                          <a:solidFill>
                            <a:srgbClr val="FFFFFF"/>
                          </a:solidFill>
                          <a:latin typeface="Gill Sans MT"/>
                        </a:rPr>
                        <a:t>SI</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131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129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108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135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125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118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113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98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99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1" strike="noStrike" spc="-1">
                          <a:solidFill>
                            <a:srgbClr val="000000"/>
                          </a:solidFill>
                          <a:latin typeface="Gill Sans MT"/>
                        </a:rPr>
                        <a:t>-24,43%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538200">
                <a:tc>
                  <a:txBody>
                    <a:bodyPr/>
                    <a:lstStyle/>
                    <a:p>
                      <a:pPr algn="ctr">
                        <a:lnSpc>
                          <a:spcPct val="107000"/>
                        </a:lnSpc>
                      </a:pPr>
                      <a:r>
                        <a:rPr lang="sk-SK" sz="1600" b="1" strike="noStrike" spc="-1">
                          <a:solidFill>
                            <a:srgbClr val="FFFFFF"/>
                          </a:solidFill>
                          <a:latin typeface="Gill Sans MT"/>
                        </a:rPr>
                        <a:t>SK</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25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43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35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26</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47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44</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41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50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1" strike="noStrike" spc="-1">
                          <a:solidFill>
                            <a:srgbClr val="000000"/>
                          </a:solidFill>
                          <a:latin typeface="Gill Sans MT"/>
                        </a:rPr>
                        <a:t>100,00%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538200">
                <a:tc>
                  <a:txBody>
                    <a:bodyPr/>
                    <a:lstStyle/>
                    <a:p>
                      <a:pPr algn="ctr">
                        <a:lnSpc>
                          <a:spcPct val="107000"/>
                        </a:lnSpc>
                      </a:pPr>
                      <a:r>
                        <a:rPr lang="sk-SK" sz="1600" b="1" strike="noStrike" spc="-1">
                          <a:solidFill>
                            <a:srgbClr val="FFFFFF"/>
                          </a:solidFill>
                          <a:latin typeface="Gill Sans MT"/>
                        </a:rPr>
                        <a:t>UA</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11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11</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12</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25</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14</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10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0</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0" strike="noStrike" spc="-1">
                          <a:solidFill>
                            <a:srgbClr val="000000"/>
                          </a:solidFill>
                          <a:latin typeface="Gill Sans MT"/>
                        </a:rPr>
                        <a:t>24</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400" b="1" strike="noStrike" spc="-1">
                          <a:solidFill>
                            <a:srgbClr val="000000"/>
                          </a:solidFill>
                          <a:latin typeface="Gill Sans MT"/>
                        </a:rPr>
                        <a:t>118,18%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241560">
                <a:tc>
                  <a:txBody>
                    <a:bodyPr/>
                    <a:lstStyle/>
                    <a:p>
                      <a:pPr algn="ctr">
                        <a:lnSpc>
                          <a:spcPct val="107000"/>
                        </a:lnSpc>
                      </a:pPr>
                      <a:r>
                        <a:rPr lang="sk-SK" sz="1600" b="0" strike="noStrike" spc="-1">
                          <a:solidFill>
                            <a:srgbClr val="FFFFFF"/>
                          </a:solidFill>
                          <a:latin typeface="Gill Sans MT"/>
                        </a:rPr>
                        <a:t>Total</a:t>
                      </a:r>
                      <a:endParaRPr lang="sk-SK" sz="16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400" b="0" strike="noStrike" spc="-1">
                          <a:solidFill>
                            <a:srgbClr val="000000"/>
                          </a:solidFill>
                          <a:latin typeface="Gill Sans MT"/>
                        </a:rPr>
                        <a:t>29 567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28 438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29 599</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29 027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28 128</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27 367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27 487</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28 293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29 666</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400" b="0" strike="noStrike" spc="-1">
                          <a:solidFill>
                            <a:srgbClr val="000000"/>
                          </a:solidFill>
                          <a:latin typeface="Gill Sans MT"/>
                        </a:rPr>
                        <a:t>0,33%</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Shape 1"/>
          <p:cNvSpPr txBox="1"/>
          <p:nvPr/>
        </p:nvSpPr>
        <p:spPr>
          <a:xfrm>
            <a:off x="457200" y="152280"/>
            <a:ext cx="8229240" cy="990360"/>
          </a:xfrm>
          <a:prstGeom prst="rect">
            <a:avLst/>
          </a:prstGeom>
          <a:noFill/>
          <a:ln>
            <a:noFill/>
          </a:ln>
        </p:spPr>
        <p:txBody>
          <a:bodyPr lIns="90000" tIns="45000" rIns="90000" bIns="45000" anchor="b">
            <a:normAutofit/>
          </a:bodyPr>
          <a:lstStyle/>
          <a:p>
            <a:pPr>
              <a:lnSpc>
                <a:spcPct val="100000"/>
              </a:lnSpc>
            </a:pPr>
            <a:r>
              <a:rPr lang="sk-SK" sz="3200" b="1" strike="noStrike" spc="-1">
                <a:solidFill>
                  <a:srgbClr val="0070C0"/>
                </a:solidFill>
                <a:latin typeface="Bookman Old Style"/>
              </a:rPr>
              <a:t>3. Increase academic mobility</a:t>
            </a:r>
            <a:endParaRPr lang="sk-SK" sz="3200" b="0" strike="noStrike" spc="-1">
              <a:solidFill>
                <a:srgbClr val="000000"/>
              </a:solidFill>
              <a:latin typeface="Gill Sans MT"/>
            </a:endParaRPr>
          </a:p>
        </p:txBody>
      </p:sp>
      <p:sp>
        <p:nvSpPr>
          <p:cNvPr id="127" name="TextShape 2"/>
          <p:cNvSpPr txBox="1"/>
          <p:nvPr/>
        </p:nvSpPr>
        <p:spPr>
          <a:xfrm>
            <a:off x="457200" y="1219320"/>
            <a:ext cx="8229240" cy="4937400"/>
          </a:xfrm>
          <a:prstGeom prst="rect">
            <a:avLst/>
          </a:prstGeom>
          <a:noFill/>
          <a:ln>
            <a:noFill/>
          </a:ln>
        </p:spPr>
        <p:txBody>
          <a:bodyPr lIns="90000" tIns="45000" rIns="90000" bIns="45000">
            <a:normAutofit fontScale="91000"/>
          </a:bodyPr>
          <a:lstStyle/>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Enhance regional research and educational collaboration with a view to achieving 20% of academic mobility by 2020.</a:t>
            </a: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In assessing mobility, focus was directed towards joint projects within the framework of Marie Skłodowska-Curie activities which entailed the </a:t>
            </a:r>
            <a:r>
              <a:rPr lang="sk-SK" sz="2600" b="1" strike="noStrike" spc="-1">
                <a:solidFill>
                  <a:srgbClr val="000000"/>
                </a:solidFill>
                <a:latin typeface="Gill Sans MT"/>
              </a:rPr>
              <a:t>mobility of researchers</a:t>
            </a:r>
            <a:r>
              <a:rPr lang="sk-SK" sz="2600" b="0" strike="noStrike" spc="-1">
                <a:solidFill>
                  <a:srgbClr val="000000"/>
                </a:solidFill>
                <a:latin typeface="Gill Sans MT"/>
              </a:rPr>
              <a:t> and in which at least two Danube region countries collaborated. </a:t>
            </a: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A total of 414 such projects were identified, with 1,878 participations. </a:t>
            </a:r>
          </a:p>
          <a:p>
            <a:pPr marL="274320" indent="-273960">
              <a:lnSpc>
                <a:spcPct val="100000"/>
              </a:lnSpc>
              <a:spcBef>
                <a:spcPts val="601"/>
              </a:spcBef>
              <a:buClr>
                <a:srgbClr val="727CA3"/>
              </a:buClr>
              <a:buSzPct val="76000"/>
              <a:buFont typeface="Wingdings 3" charset="2"/>
              <a:buChar char=""/>
            </a:pPr>
            <a:r>
              <a:rPr lang="sk-SK" sz="2600" b="0" strike="noStrike" spc="-1">
                <a:solidFill>
                  <a:srgbClr val="000000"/>
                </a:solidFill>
                <a:latin typeface="Gill Sans MT"/>
              </a:rPr>
              <a:t>The most active was Germany, which collaborated in at least one project with each of the Danube region country. </a:t>
            </a:r>
          </a:p>
        </p:txBody>
      </p:sp>
      <p:sp>
        <p:nvSpPr>
          <p:cNvPr id="128" name="TextShape 3"/>
          <p:cNvSpPr txBox="1"/>
          <p:nvPr/>
        </p:nvSpPr>
        <p:spPr>
          <a:xfrm>
            <a:off x="720000" y="6408360"/>
            <a:ext cx="8640000" cy="602280"/>
          </a:xfrm>
          <a:prstGeom prst="rect">
            <a:avLst/>
          </a:prstGeom>
          <a:noFill/>
          <a:ln>
            <a:noFill/>
          </a:ln>
        </p:spPr>
        <p:txBody>
          <a:bodyPr lIns="90000" tIns="45000" rIns="90000" bIns="45000">
            <a:noAutofit/>
          </a:bodyPr>
          <a:lstStyle/>
          <a:p>
            <a:r>
              <a:rPr lang="sk-SK" sz="1600" b="0" strike="noStrike" spc="-1">
                <a:solidFill>
                  <a:srgbClr val="808080"/>
                </a:solidFill>
                <a:latin typeface="Arial"/>
              </a:rPr>
              <a:t>XVIII PA7 SG Meeting, Joint PA7+PA8 Meeting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Shape 1"/>
          <p:cNvSpPr txBox="1"/>
          <p:nvPr/>
        </p:nvSpPr>
        <p:spPr>
          <a:xfrm>
            <a:off x="457200" y="152280"/>
            <a:ext cx="8229240" cy="990360"/>
          </a:xfrm>
          <a:prstGeom prst="rect">
            <a:avLst/>
          </a:prstGeom>
          <a:noFill/>
          <a:ln>
            <a:noFill/>
          </a:ln>
        </p:spPr>
        <p:txBody>
          <a:bodyPr lIns="90000" tIns="45000" rIns="90000" bIns="45000" anchor="b">
            <a:normAutofit/>
          </a:bodyPr>
          <a:lstStyle/>
          <a:p>
            <a:pPr>
              <a:lnSpc>
                <a:spcPct val="100000"/>
              </a:lnSpc>
            </a:pPr>
            <a:r>
              <a:rPr lang="sk-SK" sz="3200" b="1" strike="noStrike" spc="-1">
                <a:solidFill>
                  <a:srgbClr val="0070C0"/>
                </a:solidFill>
                <a:latin typeface="Bookman Old Style"/>
              </a:rPr>
              <a:t>3. Increase academic mobility</a:t>
            </a:r>
            <a:endParaRPr lang="sk-SK" sz="3200" b="0" strike="noStrike" spc="-1">
              <a:solidFill>
                <a:srgbClr val="000000"/>
              </a:solidFill>
              <a:latin typeface="Gill Sans MT"/>
            </a:endParaRPr>
          </a:p>
        </p:txBody>
      </p:sp>
      <p:graphicFrame>
        <p:nvGraphicFramePr>
          <p:cNvPr id="130" name="Table 2"/>
          <p:cNvGraphicFramePr/>
          <p:nvPr/>
        </p:nvGraphicFramePr>
        <p:xfrm>
          <a:off x="457200" y="1340640"/>
          <a:ext cx="8146800" cy="4752000"/>
        </p:xfrm>
        <a:graphic>
          <a:graphicData uri="http://schemas.openxmlformats.org/drawingml/2006/table">
            <a:tbl>
              <a:tblPr/>
              <a:tblGrid>
                <a:gridCol w="733320"/>
                <a:gridCol w="417600"/>
                <a:gridCol w="417600"/>
                <a:gridCol w="556200"/>
                <a:gridCol w="556200"/>
                <a:gridCol w="556200"/>
                <a:gridCol w="556200"/>
                <a:gridCol w="418680"/>
                <a:gridCol w="433440"/>
                <a:gridCol w="545400"/>
                <a:gridCol w="417600"/>
                <a:gridCol w="417600"/>
                <a:gridCol w="418680"/>
                <a:gridCol w="417600"/>
                <a:gridCol w="417600"/>
                <a:gridCol w="866880"/>
              </a:tblGrid>
              <a:tr h="539640">
                <a:tc>
                  <a:txBody>
                    <a:bodyPr/>
                    <a:lstStyle/>
                    <a:p>
                      <a:pPr algn="ctr">
                        <a:lnSpc>
                          <a:spcPct val="107000"/>
                        </a:lnSpc>
                      </a:pPr>
                      <a:r>
                        <a:rPr lang="sk-SK" sz="1400" b="1" strike="noStrike" spc="-1">
                          <a:solidFill>
                            <a:srgbClr val="FFFFFF"/>
                          </a:solidFill>
                          <a:latin typeface="Gill Sans MT"/>
                        </a:rPr>
                        <a:t> </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AT</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BA</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BG</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CZ</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DE</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HR</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HU</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MD</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ME</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RO</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RS</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SI</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SK</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UA</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c>
                  <a:txBody>
                    <a:bodyPr/>
                    <a:lstStyle/>
                    <a:p>
                      <a:pPr algn="ctr">
                        <a:lnSpc>
                          <a:spcPct val="107000"/>
                        </a:lnSpc>
                      </a:pPr>
                      <a:r>
                        <a:rPr lang="sk-SK" sz="1400" b="1" strike="noStrike" spc="-1">
                          <a:solidFill>
                            <a:srgbClr val="FFFFFF"/>
                          </a:solidFill>
                          <a:latin typeface="Gill Sans MT"/>
                        </a:rPr>
                        <a:t>Total</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38160">
                      <a:solidFill>
                        <a:srgbClr val="FFFFFF"/>
                      </a:solidFill>
                    </a:lnB>
                    <a:solidFill>
                      <a:srgbClr val="727CA3"/>
                    </a:solidFill>
                  </a:tcPr>
                </a:tc>
              </a:tr>
              <a:tr h="280080">
                <a:tc>
                  <a:txBody>
                    <a:bodyPr/>
                    <a:lstStyle/>
                    <a:p>
                      <a:pPr algn="ctr">
                        <a:lnSpc>
                          <a:spcPct val="107000"/>
                        </a:lnSpc>
                      </a:pPr>
                      <a:r>
                        <a:rPr lang="sk-SK" sz="1400" b="1" strike="noStrike" spc="-1">
                          <a:solidFill>
                            <a:srgbClr val="FFFFFF"/>
                          </a:solidFill>
                          <a:latin typeface="Gill Sans MT"/>
                        </a:rPr>
                        <a:t>AT</a:t>
                      </a:r>
                      <a:endParaRPr lang="sk-SK" sz="14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363</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45</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575</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9</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34</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18</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30</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15</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6</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1 104</a:t>
                      </a:r>
                      <a:endParaRPr lang="sk-SK" sz="1200" b="0" strike="noStrike" spc="-1">
                        <a:latin typeface="Times New Roman"/>
                      </a:endParaRPr>
                    </a:p>
                  </a:txBody>
                  <a:tcPr marL="44280" marR="442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5D7E0"/>
                    </a:solidFill>
                  </a:tcPr>
                </a:tc>
              </a:tr>
              <a:tr h="280080">
                <a:tc>
                  <a:txBody>
                    <a:bodyPr/>
                    <a:lstStyle/>
                    <a:p>
                      <a:pPr algn="ctr">
                        <a:lnSpc>
                          <a:spcPct val="107000"/>
                        </a:lnSpc>
                      </a:pPr>
                      <a:r>
                        <a:rPr lang="sk-SK" sz="1400" b="1" strike="noStrike" spc="-1">
                          <a:solidFill>
                            <a:srgbClr val="FFFFFF"/>
                          </a:solidFill>
                          <a:latin typeface="Gill Sans MT"/>
                        </a:rPr>
                        <a:t>BA</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7</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1" strike="noStrike" spc="-1">
                          <a:solidFill>
                            <a:srgbClr val="000000"/>
                          </a:solidFill>
                          <a:latin typeface="Gill Sans MT"/>
                        </a:rPr>
                        <a:t>26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280080">
                <a:tc>
                  <a:txBody>
                    <a:bodyPr/>
                    <a:lstStyle/>
                    <a:p>
                      <a:pPr algn="ctr">
                        <a:lnSpc>
                          <a:spcPct val="107000"/>
                        </a:lnSpc>
                      </a:pPr>
                      <a:r>
                        <a:rPr lang="sk-SK" sz="1400" b="1" strike="noStrike" spc="-1">
                          <a:solidFill>
                            <a:srgbClr val="FFFFFF"/>
                          </a:solidFill>
                          <a:latin typeface="Gill Sans MT"/>
                        </a:rPr>
                        <a:t>BG</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104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280080">
                <a:tc>
                  <a:txBody>
                    <a:bodyPr/>
                    <a:lstStyle/>
                    <a:p>
                      <a:pPr algn="ctr">
                        <a:lnSpc>
                          <a:spcPct val="107000"/>
                        </a:lnSpc>
                      </a:pPr>
                      <a:r>
                        <a:rPr lang="sk-SK" sz="1400" b="1" strike="noStrike" spc="-1">
                          <a:solidFill>
                            <a:srgbClr val="FFFFFF"/>
                          </a:solidFill>
                          <a:latin typeface="Gill Sans MT"/>
                        </a:rPr>
                        <a:t>CZ</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59</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122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204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22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9</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7</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1" strike="noStrike" spc="-1">
                          <a:solidFill>
                            <a:srgbClr val="000000"/>
                          </a:solidFill>
                          <a:latin typeface="Gill Sans MT"/>
                        </a:rPr>
                        <a:t>448</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280080">
                <a:tc>
                  <a:txBody>
                    <a:bodyPr/>
                    <a:lstStyle/>
                    <a:p>
                      <a:pPr algn="ctr">
                        <a:lnSpc>
                          <a:spcPct val="107000"/>
                        </a:lnSpc>
                      </a:pPr>
                      <a:r>
                        <a:rPr lang="sk-SK" sz="1400" b="1" strike="noStrike" spc="-1">
                          <a:solidFill>
                            <a:srgbClr val="FFFFFF"/>
                          </a:solidFill>
                          <a:latin typeface="Gill Sans MT"/>
                        </a:rPr>
                        <a:t>DE</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332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19</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95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984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74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48</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1 706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280080">
                <a:tc>
                  <a:txBody>
                    <a:bodyPr/>
                    <a:lstStyle/>
                    <a:p>
                      <a:pPr algn="ctr">
                        <a:lnSpc>
                          <a:spcPct val="107000"/>
                        </a:lnSpc>
                      </a:pPr>
                      <a:r>
                        <a:rPr lang="sk-SK" sz="1400" b="1" strike="noStrike" spc="-1">
                          <a:solidFill>
                            <a:srgbClr val="FFFFFF"/>
                          </a:solidFill>
                          <a:latin typeface="Gill Sans MT"/>
                        </a:rPr>
                        <a:t>HR</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11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38</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28</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1" strike="noStrike" spc="-1">
                          <a:solidFill>
                            <a:srgbClr val="000000"/>
                          </a:solidFill>
                          <a:latin typeface="Gill Sans MT"/>
                        </a:rPr>
                        <a:t>105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280080">
                <a:tc>
                  <a:txBody>
                    <a:bodyPr/>
                    <a:lstStyle/>
                    <a:p>
                      <a:pPr algn="ctr">
                        <a:lnSpc>
                          <a:spcPct val="107000"/>
                        </a:lnSpc>
                      </a:pPr>
                      <a:r>
                        <a:rPr lang="sk-SK" sz="1400" b="1" strike="noStrike" spc="-1">
                          <a:solidFill>
                            <a:srgbClr val="FFFFFF"/>
                          </a:solidFill>
                          <a:latin typeface="Gill Sans MT"/>
                        </a:rPr>
                        <a:t>HU</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43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165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98</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7</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350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280080">
                <a:tc>
                  <a:txBody>
                    <a:bodyPr/>
                    <a:lstStyle/>
                    <a:p>
                      <a:pPr algn="ctr">
                        <a:lnSpc>
                          <a:spcPct val="107000"/>
                        </a:lnSpc>
                      </a:pPr>
                      <a:r>
                        <a:rPr lang="sk-SK" sz="1400" b="1" strike="noStrike" spc="-1">
                          <a:solidFill>
                            <a:srgbClr val="FFFFFF"/>
                          </a:solidFill>
                          <a:latin typeface="Gill Sans MT"/>
                        </a:rPr>
                        <a:t>MD</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7</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7</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1" strike="noStrike" spc="-1">
                          <a:solidFill>
                            <a:srgbClr val="000000"/>
                          </a:solidFill>
                          <a:latin typeface="Gill Sans MT"/>
                        </a:rPr>
                        <a:t>25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280080">
                <a:tc>
                  <a:txBody>
                    <a:bodyPr/>
                    <a:lstStyle/>
                    <a:p>
                      <a:pPr algn="ctr">
                        <a:lnSpc>
                          <a:spcPct val="107000"/>
                        </a:lnSpc>
                      </a:pPr>
                      <a:r>
                        <a:rPr lang="sk-SK" sz="1400" b="1" strike="noStrike" spc="-1">
                          <a:solidFill>
                            <a:srgbClr val="FFFFFF"/>
                          </a:solidFill>
                          <a:latin typeface="Gill Sans MT"/>
                        </a:rPr>
                        <a:t>ME</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9</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280080">
                <a:tc>
                  <a:txBody>
                    <a:bodyPr/>
                    <a:lstStyle/>
                    <a:p>
                      <a:pPr algn="ctr">
                        <a:lnSpc>
                          <a:spcPct val="107000"/>
                        </a:lnSpc>
                      </a:pPr>
                      <a:r>
                        <a:rPr lang="sk-SK" sz="1400" b="1" strike="noStrike" spc="-1">
                          <a:solidFill>
                            <a:srgbClr val="FFFFFF"/>
                          </a:solidFill>
                          <a:latin typeface="Gill Sans MT"/>
                        </a:rPr>
                        <a:t>RO</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25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9</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54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65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7</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9</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1" strike="noStrike" spc="-1">
                          <a:solidFill>
                            <a:srgbClr val="000000"/>
                          </a:solidFill>
                          <a:latin typeface="Gill Sans MT"/>
                        </a:rPr>
                        <a:t>197</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280080">
                <a:tc>
                  <a:txBody>
                    <a:bodyPr/>
                    <a:lstStyle/>
                    <a:p>
                      <a:pPr algn="ctr">
                        <a:lnSpc>
                          <a:spcPct val="107000"/>
                        </a:lnSpc>
                      </a:pPr>
                      <a:r>
                        <a:rPr lang="sk-SK" sz="1400" b="1" strike="noStrike" spc="-1">
                          <a:solidFill>
                            <a:srgbClr val="FFFFFF"/>
                          </a:solidFill>
                          <a:latin typeface="Gill Sans MT"/>
                        </a:rPr>
                        <a:t>RS</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75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280080">
                <a:tc>
                  <a:txBody>
                    <a:bodyPr/>
                    <a:lstStyle/>
                    <a:p>
                      <a:pPr algn="ctr">
                        <a:lnSpc>
                          <a:spcPct val="107000"/>
                        </a:lnSpc>
                      </a:pPr>
                      <a:r>
                        <a:rPr lang="sk-SK" sz="1400" b="1" strike="noStrike" spc="-1">
                          <a:solidFill>
                            <a:srgbClr val="FFFFFF"/>
                          </a:solidFill>
                          <a:latin typeface="Gill Sans MT"/>
                        </a:rPr>
                        <a:t>SI</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39</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81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7</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59</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1" strike="noStrike" spc="-1">
                          <a:solidFill>
                            <a:srgbClr val="000000"/>
                          </a:solidFill>
                          <a:latin typeface="Gill Sans MT"/>
                        </a:rPr>
                        <a:t>206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280080">
                <a:tc>
                  <a:txBody>
                    <a:bodyPr/>
                    <a:lstStyle/>
                    <a:p>
                      <a:pPr algn="ctr">
                        <a:lnSpc>
                          <a:spcPct val="107000"/>
                        </a:lnSpc>
                      </a:pPr>
                      <a:r>
                        <a:rPr lang="sk-SK" sz="1400" b="1" strike="noStrike" spc="-1">
                          <a:solidFill>
                            <a:srgbClr val="FFFFFF"/>
                          </a:solidFill>
                          <a:latin typeface="Gill Sans MT"/>
                        </a:rPr>
                        <a:t>SK</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20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50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3</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46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0" strike="noStrike" spc="-1">
                          <a:solidFill>
                            <a:srgbClr val="000000"/>
                          </a:solidFill>
                          <a:latin typeface="Gill Sans MT"/>
                        </a:rPr>
                        <a:t>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150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r h="280080">
                <a:tc>
                  <a:txBody>
                    <a:bodyPr/>
                    <a:lstStyle/>
                    <a:p>
                      <a:pPr algn="ctr">
                        <a:lnSpc>
                          <a:spcPct val="107000"/>
                        </a:lnSpc>
                      </a:pPr>
                      <a:r>
                        <a:rPr lang="sk-SK" sz="1400" b="1" strike="noStrike" spc="-1">
                          <a:solidFill>
                            <a:srgbClr val="FFFFFF"/>
                          </a:solidFill>
                          <a:latin typeface="Gill Sans MT"/>
                        </a:rPr>
                        <a:t>UA</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0" strike="noStrike" spc="-1">
                          <a:solidFill>
                            <a:srgbClr val="000000"/>
                          </a:solidFill>
                          <a:latin typeface="Gill Sans MT"/>
                        </a:rPr>
                        <a:t>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9</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55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0" strike="noStrike" spc="-1">
                          <a:solidFill>
                            <a:srgbClr val="000000"/>
                          </a:solidFill>
                          <a:latin typeface="Gill Sans MT"/>
                        </a:rPr>
                        <a:t>42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c>
                  <a:txBody>
                    <a:bodyPr/>
                    <a:lstStyle/>
                    <a:p>
                      <a:pPr algn="ctr">
                        <a:lnSpc>
                          <a:spcPct val="107000"/>
                        </a:lnSpc>
                      </a:pPr>
                      <a:r>
                        <a:rPr lang="sk-SK" sz="1200" b="1" strike="noStrike" spc="-1">
                          <a:solidFill>
                            <a:srgbClr val="000000"/>
                          </a:solidFill>
                          <a:latin typeface="Gill Sans MT"/>
                        </a:rPr>
                        <a:t>136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EBECF0"/>
                    </a:solidFill>
                  </a:tcPr>
                </a:tc>
              </a:tr>
              <a:tr h="291240">
                <a:tc>
                  <a:txBody>
                    <a:bodyPr/>
                    <a:lstStyle/>
                    <a:p>
                      <a:pPr algn="ctr">
                        <a:lnSpc>
                          <a:spcPct val="107000"/>
                        </a:lnSpc>
                      </a:pPr>
                      <a:r>
                        <a:rPr lang="sk-SK" sz="1400" b="1" strike="noStrike" spc="-1">
                          <a:solidFill>
                            <a:srgbClr val="FFFFFF"/>
                          </a:solidFill>
                          <a:latin typeface="Gill Sans MT"/>
                        </a:rPr>
                        <a:t>Total</a:t>
                      </a:r>
                      <a:endParaRPr lang="sk-SK" sz="14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727CA3"/>
                    </a:solidFill>
                  </a:tcPr>
                </a:tc>
                <a:tc>
                  <a:txBody>
                    <a:bodyPr/>
                    <a:lstStyle/>
                    <a:p>
                      <a:pPr algn="ctr">
                        <a:lnSpc>
                          <a:spcPct val="107000"/>
                        </a:lnSpc>
                      </a:pPr>
                      <a:r>
                        <a:rPr lang="sk-SK" sz="1200" b="1" strike="noStrike" spc="-1">
                          <a:solidFill>
                            <a:srgbClr val="000000"/>
                          </a:solidFill>
                          <a:latin typeface="Gill Sans MT"/>
                        </a:rPr>
                        <a:t>909</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18</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78</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322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2 286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86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260</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24</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5</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181</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66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172</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118</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pPr algn="ctr">
                        <a:lnSpc>
                          <a:spcPct val="107000"/>
                        </a:lnSpc>
                      </a:pPr>
                      <a:r>
                        <a:rPr lang="sk-SK" sz="1200" b="1" strike="noStrike" spc="-1">
                          <a:solidFill>
                            <a:srgbClr val="000000"/>
                          </a:solidFill>
                          <a:latin typeface="Gill Sans MT"/>
                        </a:rPr>
                        <a:t>116</a:t>
                      </a:r>
                      <a:endParaRPr lang="sk-SK" sz="1200" b="0" strike="noStrike" spc="-1">
                        <a:latin typeface="Times New Roman"/>
                      </a:endParaRPr>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c>
                  <a:txBody>
                    <a:bodyPr/>
                    <a:lstStyle/>
                    <a:p>
                      <a:endParaRPr lang="sk-SK"/>
                    </a:p>
                  </a:txBody>
                  <a:tcPr marL="44280" marR="44280">
                    <a:lnL w="12240">
                      <a:solidFill>
                        <a:srgbClr val="FFFFFF"/>
                      </a:solidFill>
                    </a:lnL>
                    <a:lnR w="12240">
                      <a:solidFill>
                        <a:srgbClr val="FFFFFF"/>
                      </a:solidFill>
                    </a:lnR>
                    <a:lnT w="12240">
                      <a:solidFill>
                        <a:srgbClr val="FFFFFF"/>
                      </a:solidFill>
                    </a:lnT>
                    <a:lnB w="12240">
                      <a:solidFill>
                        <a:srgbClr val="FFFFFF"/>
                      </a:solidFill>
                    </a:lnB>
                    <a:solidFill>
                      <a:srgbClr val="D5D7E0"/>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92</TotalTime>
  <Words>1600</Words>
  <Application>Microsoft Office PowerPoint</Application>
  <PresentationFormat>Prezentácia na obrazovke (4:3)</PresentationFormat>
  <Paragraphs>512</Paragraphs>
  <Slides>14</Slides>
  <Notes>1</Notes>
  <HiddenSlides>0</HiddenSlides>
  <MMClips>0</MMClips>
  <ScaleCrop>false</ScaleCrop>
  <HeadingPairs>
    <vt:vector size="4" baseType="variant">
      <vt:variant>
        <vt:lpstr>Motív</vt:lpstr>
      </vt:variant>
      <vt:variant>
        <vt:i4>2</vt:i4>
      </vt:variant>
      <vt:variant>
        <vt:lpstr>Nadpisy snímok</vt:lpstr>
      </vt:variant>
      <vt:variant>
        <vt:i4>14</vt:i4>
      </vt:variant>
    </vt:vector>
  </HeadingPairs>
  <TitlesOfParts>
    <vt:vector size="16" baseType="lpstr">
      <vt:lpstr>Office Theme</vt:lpstr>
      <vt:lpstr>Office Theme</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of PA7 Tagets discussion</dc:title>
  <dc:creator>Szüdi Jaroslava</dc:creator>
  <cp:lastModifiedBy>Ľubica Pitlová</cp:lastModifiedBy>
  <cp:revision>448</cp:revision>
  <cp:lastPrinted>2019-01-21T15:16:01Z</cp:lastPrinted>
  <dcterms:created xsi:type="dcterms:W3CDTF">2015-12-01T15:20:12Z</dcterms:created>
  <dcterms:modified xsi:type="dcterms:W3CDTF">2020-06-02T11:20:36Z</dcterms:modified>
  <dc:language>sk-SK</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vt:i4>
  </property>
  <property fmtid="{D5CDD505-2E9C-101B-9397-08002B2CF9AE}" pid="8" name="PresentationFormat">
    <vt:lpwstr>Prezentácia na obrazovke (4:3)</vt:lpwstr>
  </property>
  <property fmtid="{D5CDD505-2E9C-101B-9397-08002B2CF9AE}" pid="9" name="ScaleCrop">
    <vt:bool>false</vt:bool>
  </property>
  <property fmtid="{D5CDD505-2E9C-101B-9397-08002B2CF9AE}" pid="10" name="ShareDoc">
    <vt:bool>false</vt:bool>
  </property>
  <property fmtid="{D5CDD505-2E9C-101B-9397-08002B2CF9AE}" pid="11" name="Slides">
    <vt:i4>7</vt:i4>
  </property>
</Properties>
</file>